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8"/>
  </p:notesMasterIdLst>
  <p:sldIdLst>
    <p:sldId id="259" r:id="rId2"/>
    <p:sldId id="260" r:id="rId3"/>
    <p:sldId id="261" r:id="rId4"/>
    <p:sldId id="262" r:id="rId5"/>
    <p:sldId id="263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0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3887B-D546-4D56-AF69-EE372EA354FC}" type="datetimeFigureOut">
              <a:rPr lang="en-CA" smtClean="0"/>
              <a:t>2017-06-22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677F1-2C84-422A-89E1-16424583381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672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08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75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51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56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72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53FAC6-CC4D-49D7-91F5-FC13D52283B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37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buNone/>
              <a:defRPr sz="1650">
                <a:solidFill>
                  <a:srgbClr val="FFFFFF"/>
                </a:solidFill>
              </a:defRPr>
            </a:lvl1pPr>
            <a:lvl2pPr marL="342900" indent="0" algn="ctr">
              <a:buNone/>
              <a:defRPr sz="1650"/>
            </a:lvl2pPr>
            <a:lvl3pPr marL="685800" indent="0" algn="ctr">
              <a:buNone/>
              <a:defRPr sz="165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92959" y="2926977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218" y="609600"/>
            <a:ext cx="8612841" cy="1356360"/>
          </a:xfrm>
        </p:spPr>
        <p:txBody>
          <a:bodyPr>
            <a:normAutofit/>
          </a:bodyPr>
          <a:lstStyle>
            <a:lvl1pPr>
              <a:defRPr sz="40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218" y="2057400"/>
            <a:ext cx="8612841" cy="4038600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800" baseline="0"/>
            </a:lvl1pPr>
            <a:lvl2pPr>
              <a:lnSpc>
                <a:spcPct val="100000"/>
              </a:lnSpc>
              <a:defRPr sz="2800" baseline="0"/>
            </a:lvl2pPr>
            <a:lvl3pPr>
              <a:lnSpc>
                <a:spcPct val="100000"/>
              </a:lnSpc>
              <a:defRPr sz="2800" baseline="0"/>
            </a:lvl3pPr>
            <a:lvl4pPr>
              <a:lnSpc>
                <a:spcPct val="100000"/>
              </a:lnSpc>
              <a:defRPr sz="2800" baseline="0"/>
            </a:lvl4pPr>
            <a:lvl5pPr>
              <a:lnSpc>
                <a:spcPct val="100000"/>
              </a:lnSpc>
              <a:defRPr sz="2800" baseline="0"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73355" y="243841"/>
            <a:ext cx="879348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Corbe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Corbe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Corbe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Corbe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accent1"/>
        </a:buClr>
        <a:buSzPct val="80000"/>
        <a:buFont typeface="Corbe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2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63652" y="1459992"/>
            <a:ext cx="8763000" cy="5181600"/>
          </a:xfrm>
        </p:spPr>
        <p:txBody>
          <a:bodyPr>
            <a:normAutofit/>
          </a:bodyPr>
          <a:lstStyle/>
          <a:p>
            <a:r>
              <a:rPr lang="en-US" dirty="0"/>
              <a:t>In the past, palliative care used to be viewed as a specialty team or program that occurred in a hospital or hospice</a:t>
            </a:r>
          </a:p>
          <a:p>
            <a:r>
              <a:rPr lang="en-US" dirty="0"/>
              <a:t>Only offered in the last few days or weeks of life, and usually only to cancer patients</a:t>
            </a:r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Now we think of it as a philosophy or approach to care</a:t>
            </a:r>
          </a:p>
          <a:p>
            <a:r>
              <a:rPr lang="en-US" dirty="0"/>
              <a:t>Can benefit people with any progressive and life limiting illness, not only cancer</a:t>
            </a:r>
          </a:p>
          <a:p>
            <a:r>
              <a:rPr lang="en-US" dirty="0"/>
              <a:t>Should be integrated into all settings of care</a:t>
            </a:r>
          </a:p>
          <a:p>
            <a:r>
              <a:rPr lang="en-US" dirty="0"/>
              <a:t>Offered by all health care providers who provide primary care (doctors, nurses, PSW, social workers, etc.)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" y="280416"/>
            <a:ext cx="8612841" cy="1356360"/>
          </a:xfrm>
        </p:spPr>
        <p:txBody>
          <a:bodyPr/>
          <a:lstStyle/>
          <a:p>
            <a:r>
              <a:rPr lang="en-US" dirty="0"/>
              <a:t>Palliative Approach to Care</a:t>
            </a:r>
          </a:p>
        </p:txBody>
      </p:sp>
    </p:spTree>
    <p:extLst>
      <p:ext uri="{BB962C8B-B14F-4D97-AF65-F5344CB8AC3E}">
        <p14:creationId xmlns:p14="http://schemas.microsoft.com/office/powerpoint/2010/main" val="291391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1066800"/>
          </a:xfrm>
        </p:spPr>
        <p:txBody>
          <a:bodyPr>
            <a:normAutofit/>
          </a:bodyPr>
          <a:lstStyle/>
          <a:p>
            <a:r>
              <a:rPr lang="en-US" dirty="0"/>
              <a:t>Integrated Palliative Approach to Care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22" b="41667"/>
          <a:stretch/>
        </p:blipFill>
        <p:spPr>
          <a:xfrm>
            <a:off x="952500" y="1295400"/>
            <a:ext cx="7239000" cy="488948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1398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4048" y="1060704"/>
            <a:ext cx="8686800" cy="6400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/>
              <a:t>Begins at diagnosis with a progressive life limiting or chronic/terminal disease </a:t>
            </a:r>
          </a:p>
          <a:p>
            <a:endParaRPr lang="en-US" sz="1000" dirty="0"/>
          </a:p>
          <a:p>
            <a:r>
              <a:rPr lang="en-US" dirty="0"/>
              <a:t>Care focuses on treating the disease</a:t>
            </a:r>
          </a:p>
          <a:p>
            <a:r>
              <a:rPr lang="en-US" dirty="0"/>
              <a:t>Majority of care provided by primary health care providers in the community</a:t>
            </a:r>
          </a:p>
          <a:p>
            <a:pPr marL="109728" indent="0">
              <a:buNone/>
            </a:pPr>
            <a:endParaRPr lang="en-US" sz="2000" dirty="0"/>
          </a:p>
          <a:p>
            <a:pPr marL="109728" indent="0">
              <a:buNone/>
            </a:pPr>
            <a:r>
              <a:rPr lang="en-US" dirty="0"/>
              <a:t>The palliative approach focuses on:</a:t>
            </a:r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/>
              <a:t>Open and sensitive communication about the prognosis and illness trajectory</a:t>
            </a:r>
          </a:p>
          <a:p>
            <a:r>
              <a:rPr lang="en-US" dirty="0"/>
              <a:t>Advance care planning if culturally appropriate</a:t>
            </a:r>
          </a:p>
          <a:p>
            <a:r>
              <a:rPr lang="en-US" dirty="0"/>
              <a:t>Psychosocial and spiritual support</a:t>
            </a:r>
          </a:p>
          <a:p>
            <a:r>
              <a:rPr lang="en-US" dirty="0"/>
              <a:t>Pain and symptom management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90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0144" y="323088"/>
            <a:ext cx="8610600" cy="6248400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en-US" sz="3000" dirty="0"/>
              <a:t>Over time, there is a gradual transition to end-of-life</a:t>
            </a:r>
          </a:p>
          <a:p>
            <a:pPr marL="109728" indent="0">
              <a:buNone/>
            </a:pPr>
            <a:endParaRPr lang="en-US" sz="3000" dirty="0"/>
          </a:p>
          <a:p>
            <a:r>
              <a:rPr lang="en-US" sz="3000" dirty="0"/>
              <a:t>Disease is advanced and life threatening (last weeks/days of life)</a:t>
            </a:r>
          </a:p>
          <a:p>
            <a:r>
              <a:rPr lang="en-US" sz="3000" dirty="0"/>
              <a:t>Care focuses on relieving suffering and improving quality of life</a:t>
            </a:r>
          </a:p>
          <a:p>
            <a:r>
              <a:rPr lang="en-US" sz="3000" dirty="0"/>
              <a:t>May require more consultation </a:t>
            </a:r>
            <a:r>
              <a:rPr lang="en-US" sz="3000" dirty="0" smtClean="0"/>
              <a:t>and </a:t>
            </a:r>
            <a:r>
              <a:rPr lang="en-US" sz="3000" dirty="0"/>
              <a:t>support from PC experts</a:t>
            </a:r>
          </a:p>
          <a:p>
            <a:r>
              <a:rPr lang="en-US" sz="3000" dirty="0"/>
              <a:t>Continues on to grief and bereavement care for family and friends after the person has dies </a:t>
            </a:r>
          </a:p>
          <a:p>
            <a:pPr marL="109728" indent="0">
              <a:buNone/>
            </a:pPr>
            <a:endParaRPr lang="en-US" sz="3000" dirty="0"/>
          </a:p>
          <a:p>
            <a:pPr marL="109728" indent="0">
              <a:buNone/>
            </a:pPr>
            <a:r>
              <a:rPr lang="en-US" sz="3000" dirty="0"/>
              <a:t>A palliative approach focuses on:</a:t>
            </a:r>
          </a:p>
          <a:p>
            <a:pPr marL="109728" indent="0">
              <a:buNone/>
            </a:pPr>
            <a:endParaRPr lang="en-US" sz="3000" dirty="0"/>
          </a:p>
          <a:p>
            <a:r>
              <a:rPr lang="en-US" sz="3000" dirty="0"/>
              <a:t>Reviewing goals of care</a:t>
            </a:r>
          </a:p>
          <a:p>
            <a:r>
              <a:rPr lang="en-US" sz="3000" dirty="0"/>
              <a:t>Ongoing psychosocial and spiritual support</a:t>
            </a:r>
          </a:p>
          <a:p>
            <a:r>
              <a:rPr lang="en-US" sz="3000" dirty="0"/>
              <a:t>Ongoing pain and symptom management</a:t>
            </a:r>
          </a:p>
          <a:p>
            <a:r>
              <a:rPr lang="en-US" sz="3000" dirty="0"/>
              <a:t>Discussions of it and when to engage specialized palliative care providers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7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r>
              <a:rPr lang="en-US" dirty="0"/>
              <a:t>People may live longer</a:t>
            </a:r>
          </a:p>
          <a:p>
            <a:endParaRPr lang="en-US" dirty="0"/>
          </a:p>
          <a:p>
            <a:r>
              <a:rPr lang="en-US" dirty="0"/>
              <a:t>Have better quality of life</a:t>
            </a:r>
          </a:p>
          <a:p>
            <a:endParaRPr lang="en-US" dirty="0"/>
          </a:p>
          <a:p>
            <a:r>
              <a:rPr lang="en-US" dirty="0"/>
              <a:t>Health care providers, patients and families are better prepared and supported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1634" y="262128"/>
            <a:ext cx="8612841" cy="1356360"/>
          </a:xfrm>
        </p:spPr>
        <p:txBody>
          <a:bodyPr>
            <a:normAutofit/>
          </a:bodyPr>
          <a:lstStyle/>
          <a:p>
            <a:r>
              <a:rPr lang="en-US" dirty="0"/>
              <a:t>Benefits to introducing the palliative approach to care earlier:</a:t>
            </a:r>
          </a:p>
        </p:txBody>
      </p:sp>
    </p:spTree>
    <p:extLst>
      <p:ext uri="{BB962C8B-B14F-4D97-AF65-F5344CB8AC3E}">
        <p14:creationId xmlns:p14="http://schemas.microsoft.com/office/powerpoint/2010/main" val="223196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04799" y="1066800"/>
          <a:ext cx="8610600" cy="51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87096">
                  <a:extLst>
                    <a:ext uri="{9D8B030D-6E8A-4147-A177-3AD203B41FA5}">
                      <a16:colId xmlns:a16="http://schemas.microsoft.com/office/drawing/2014/main" val="1092115388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3247623498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3476495262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3597065521"/>
                    </a:ext>
                  </a:extLst>
                </a:gridCol>
                <a:gridCol w="930876">
                  <a:extLst>
                    <a:ext uri="{9D8B030D-6E8A-4147-A177-3AD203B41FA5}">
                      <a16:colId xmlns:a16="http://schemas.microsoft.com/office/drawing/2014/main" val="2311872679"/>
                    </a:ext>
                  </a:extLst>
                </a:gridCol>
              </a:tblGrid>
              <a:tr h="5161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HAVING</a:t>
                      </a:r>
                      <a:r>
                        <a:rPr lang="en-US" sz="1200" baseline="0" dirty="0">
                          <a:effectLst/>
                        </a:rPr>
                        <a:t> COMMUNITY READINESS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Just Started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On the Road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Nearly There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We're There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5057467"/>
                  </a:ext>
                </a:extLst>
              </a:tr>
              <a:tr h="8684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Do we have enough community infrastructure (e.g. housing, clean water, transportation, etc.) to support the development of a local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PC program?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3981935"/>
                  </a:ext>
                </a:extLst>
              </a:tr>
              <a:tr h="8684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Do we have enough local health services &amp; health care providers to support the development of a local PC program?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217168"/>
                  </a:ext>
                </a:extLst>
              </a:tr>
              <a:tr h="8684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</a:rPr>
                        <a:t>Are our health care providers committed</a:t>
                      </a:r>
                      <a:r>
                        <a:rPr lang="en-US" sz="1600" b="0" baseline="0" dirty="0">
                          <a:effectLst/>
                          <a:latin typeface="+mn-lt"/>
                        </a:rPr>
                        <a:t> to &amp; able to work well together to meet new and important community needs?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8461729"/>
                  </a:ext>
                </a:extLst>
              </a:tr>
              <a:tr h="86842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+mn-ea"/>
                        </a:rPr>
                        <a:t>Do we have 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+mn-ea"/>
                        </a:rPr>
                        <a:t>vision on how to provide better home care for people so that they can receive care in the community to the end of their lives?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79592170"/>
                  </a:ext>
                </a:extLst>
              </a:tr>
              <a:tr h="595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</a:rPr>
                        <a:t>Do we feel empowered to be able to take action and</a:t>
                      </a:r>
                      <a:r>
                        <a:rPr lang="en-US" sz="1600" b="0" baseline="0" dirty="0">
                          <a:effectLst/>
                          <a:latin typeface="+mn-lt"/>
                        </a:rPr>
                        <a:t> responsibility to solve local problems?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121687"/>
                  </a:ext>
                </a:extLst>
              </a:tr>
              <a:tr h="5958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b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Do</a:t>
                      </a:r>
                      <a:r>
                        <a:rPr lang="en-US" sz="1600" b="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we have strong local leadership to initiate and guide this process?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+mn-lt"/>
                        </a:rPr>
                        <a:t> </a:t>
                      </a:r>
                      <a:endParaRPr lang="en-US" sz="12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02226428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799" y="152400"/>
            <a:ext cx="8839202" cy="1066800"/>
          </a:xfrm>
        </p:spPr>
        <p:txBody>
          <a:bodyPr>
            <a:normAutofit/>
          </a:bodyPr>
          <a:lstStyle/>
          <a:p>
            <a:r>
              <a:rPr lang="en-US" dirty="0"/>
              <a:t>Assessing Community Readiness</a:t>
            </a:r>
          </a:p>
        </p:txBody>
      </p:sp>
    </p:spTree>
    <p:extLst>
      <p:ext uri="{BB962C8B-B14F-4D97-AF65-F5344CB8AC3E}">
        <p14:creationId xmlns:p14="http://schemas.microsoft.com/office/powerpoint/2010/main" val="424734098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Custom 4">
      <a:dk1>
        <a:sysClr val="windowText" lastClr="000000"/>
      </a:dk1>
      <a:lt1>
        <a:sysClr val="window" lastClr="FFFFFF"/>
      </a:lt1>
      <a:dk2>
        <a:srgbClr val="007E39"/>
      </a:dk2>
      <a:lt2>
        <a:srgbClr val="DFE3E5"/>
      </a:lt2>
      <a:accent1>
        <a:srgbClr val="007E39"/>
      </a:accent1>
      <a:accent2>
        <a:srgbClr val="00B050"/>
      </a:accent2>
      <a:accent3>
        <a:srgbClr val="2E663E"/>
      </a:accent3>
      <a:accent4>
        <a:srgbClr val="487B78"/>
      </a:accent4>
      <a:accent5>
        <a:srgbClr val="528114"/>
      </a:accent5>
      <a:accent6>
        <a:srgbClr val="7EC492"/>
      </a:accent6>
      <a:hlink>
        <a:srgbClr val="6EAC1C"/>
      </a:hlink>
      <a:folHlink>
        <a:srgbClr val="B26B0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119</TotalTime>
  <Words>434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Corbel</vt:lpstr>
      <vt:lpstr>Times New Roman</vt:lpstr>
      <vt:lpstr>Basis</vt:lpstr>
      <vt:lpstr>Palliative Approach to Care</vt:lpstr>
      <vt:lpstr>Integrated Palliative Approach to Care</vt:lpstr>
      <vt:lpstr>PowerPoint Presentation</vt:lpstr>
      <vt:lpstr>PowerPoint Presentation</vt:lpstr>
      <vt:lpstr>Benefits to introducing the palliative approach to care earlier:</vt:lpstr>
      <vt:lpstr>Assessing Community Readiness</vt:lpstr>
    </vt:vector>
  </TitlesOfParts>
  <Company>Lakehead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First Nations Communities in Implementing the Workbook</dc:title>
  <dc:creator>TSC</dc:creator>
  <cp:lastModifiedBy>TSC</cp:lastModifiedBy>
  <cp:revision>15</cp:revision>
  <dcterms:created xsi:type="dcterms:W3CDTF">2017-03-14T16:03:45Z</dcterms:created>
  <dcterms:modified xsi:type="dcterms:W3CDTF">2017-06-22T18:52:21Z</dcterms:modified>
</cp:coreProperties>
</file>