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339CA-5E03-4E23-A0FF-C53D991E5D26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6F610-0197-4007-81A3-59DBA2E77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89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0736373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8988" y="4137025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What services are available to each community?</a:t>
            </a:r>
          </a:p>
        </p:txBody>
      </p:sp>
    </p:spTree>
    <p:extLst>
      <p:ext uri="{BB962C8B-B14F-4D97-AF65-F5344CB8AC3E}">
        <p14:creationId xmlns:p14="http://schemas.microsoft.com/office/powerpoint/2010/main" val="354472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6719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47694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It is essential when working with families to remember this prime directive and to  remain non-judgmental and not to take sides if there is conflict among members.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smtClean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Family members often have different beliefs which may present as conflict over care decisions.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smtClean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It is important to respect diversity in family functioning.</a:t>
            </a:r>
          </a:p>
        </p:txBody>
      </p:sp>
    </p:spTree>
    <p:extLst>
      <p:ext uri="{BB962C8B-B14F-4D97-AF65-F5344CB8AC3E}">
        <p14:creationId xmlns:p14="http://schemas.microsoft.com/office/powerpoint/2010/main" val="2620696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07183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What happens when someone is released from the hospital in your community?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smtClean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What are the processes?</a:t>
            </a:r>
          </a:p>
        </p:txBody>
      </p:sp>
    </p:spTree>
    <p:extLst>
      <p:ext uri="{BB962C8B-B14F-4D97-AF65-F5344CB8AC3E}">
        <p14:creationId xmlns:p14="http://schemas.microsoft.com/office/powerpoint/2010/main" val="4052114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7220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50668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60621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8393-0239-4E81-B982-AEB8B585EBA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805A7-6600-4731-9842-5864A15F4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5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8393-0239-4E81-B982-AEB8B585EBA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805A7-6600-4731-9842-5864A15F4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5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8393-0239-4E81-B982-AEB8B585EBA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805A7-6600-4731-9842-5864A15F4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25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4513" y="14287"/>
            <a:ext cx="7772400" cy="1470026"/>
          </a:xfrm>
        </p:spPr>
        <p:txBody>
          <a:bodyPr/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296118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8393-0239-4E81-B982-AEB8B585EBA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805A7-6600-4731-9842-5864A15F4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0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8393-0239-4E81-B982-AEB8B585EBA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805A7-6600-4731-9842-5864A15F4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2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8393-0239-4E81-B982-AEB8B585EBA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805A7-6600-4731-9842-5864A15F4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16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8393-0239-4E81-B982-AEB8B585EBA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805A7-6600-4731-9842-5864A15F4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8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8393-0239-4E81-B982-AEB8B585EBA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805A7-6600-4731-9842-5864A15F4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50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8393-0239-4E81-B982-AEB8B585EBA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805A7-6600-4731-9842-5864A15F4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08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8393-0239-4E81-B982-AEB8B585EBA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805A7-6600-4731-9842-5864A15F4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26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8393-0239-4E81-B982-AEB8B585EBA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805A7-6600-4731-9842-5864A15F4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7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D8393-0239-4E81-B982-AEB8B585EBA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805A7-6600-4731-9842-5864A15F4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2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9936" y="1148939"/>
            <a:ext cx="5803106" cy="231338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Community Care Teams</a:t>
            </a:r>
          </a:p>
        </p:txBody>
      </p:sp>
      <p:grpSp>
        <p:nvGrpSpPr>
          <p:cNvPr id="4100" name="Group 5"/>
          <p:cNvGrpSpPr>
            <a:grpSpLocks/>
          </p:cNvGrpSpPr>
          <p:nvPr/>
        </p:nvGrpSpPr>
        <p:grpSpPr bwMode="auto">
          <a:xfrm>
            <a:off x="1379936" y="5591175"/>
            <a:ext cx="6311503" cy="263129"/>
            <a:chOff x="315589" y="6311249"/>
            <a:chExt cx="8415716" cy="352016"/>
          </a:xfrm>
        </p:grpSpPr>
        <p:pic>
          <p:nvPicPr>
            <p:cNvPr id="4103" name="Picture 3" descr="CERAHreverse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1163" y="6311249"/>
              <a:ext cx="2270142" cy="352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4" name="TextBox 4"/>
            <p:cNvSpPr txBox="1">
              <a:spLocks noChangeArrowheads="1"/>
            </p:cNvSpPr>
            <p:nvPr/>
          </p:nvSpPr>
          <p:spPr bwMode="auto">
            <a:xfrm>
              <a:off x="315589" y="6376525"/>
              <a:ext cx="2710833" cy="277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6F24"/>
                </a:buClr>
                <a:buSzPct val="75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6F24"/>
                </a:buClr>
                <a:buSzPct val="75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6F24"/>
                </a:buClr>
                <a:buSzPct val="75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6F24"/>
                </a:buClr>
                <a:buSzPct val="75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6F24"/>
                </a:buClr>
                <a:buSzPct val="75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6F24"/>
                </a:buClr>
                <a:buSzPct val="75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6F24"/>
                </a:buClr>
                <a:buSzPct val="75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6F24"/>
                </a:buClr>
                <a:buSzPct val="75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6F24"/>
                </a:buClr>
                <a:buSzPct val="75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750">
                  <a:solidFill>
                    <a:schemeClr val="bg1"/>
                  </a:solidFill>
                </a:rPr>
                <a:t>cerah.lakeheadu.ca</a:t>
              </a:r>
            </a:p>
          </p:txBody>
        </p:sp>
      </p:grpSp>
      <p:sp>
        <p:nvSpPr>
          <p:cNvPr id="4101" name="TextBox 7"/>
          <p:cNvSpPr txBox="1">
            <a:spLocks noChangeArrowheads="1"/>
          </p:cNvSpPr>
          <p:nvPr/>
        </p:nvSpPr>
        <p:spPr bwMode="auto">
          <a:xfrm>
            <a:off x="1483822" y="3618819"/>
            <a:ext cx="6207617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800" b="1" dirty="0"/>
              <a:t>Palliative Care Education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800" b="1" dirty="0"/>
              <a:t>for Front-Line Workers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800" b="1" dirty="0"/>
              <a:t>in First Nations Communities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50" b="1" dirty="0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105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31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59141" y="429029"/>
            <a:ext cx="8005310" cy="650081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Guiding principles for </a:t>
            </a:r>
            <a:b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palliative care teams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99245" y="1486168"/>
            <a:ext cx="8551572" cy="4257674"/>
          </a:xfrm>
        </p:spPr>
        <p:txBody>
          <a:bodyPr>
            <a:noAutofit/>
          </a:bodyPr>
          <a:lstStyle/>
          <a:p>
            <a:pPr defTabSz="415529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Sharing responsibility is the key to not “burning out”</a:t>
            </a:r>
          </a:p>
          <a:p>
            <a:pPr defTabSz="415529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We are all a part of the individuals care regardless of who the main caregiver is</a:t>
            </a:r>
          </a:p>
          <a:p>
            <a:pPr defTabSz="415529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It won’t work unless everyone gains something personally</a:t>
            </a:r>
          </a:p>
          <a:p>
            <a:pPr defTabSz="415529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Know your limits and stick to them</a:t>
            </a:r>
          </a:p>
          <a:p>
            <a:pPr defTabSz="415529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There is no one right way to do it</a:t>
            </a:r>
          </a:p>
          <a:p>
            <a:pPr defTabSz="415529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Anyone who wants to help should be encouraged</a:t>
            </a:r>
          </a:p>
          <a:p>
            <a:pPr defTabSz="415529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Trust the group; support each other</a:t>
            </a:r>
          </a:p>
          <a:p>
            <a:pPr defTabSz="415529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Keep your own life in good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order</a:t>
            </a:r>
          </a:p>
        </p:txBody>
      </p:sp>
      <p:grpSp>
        <p:nvGrpSpPr>
          <p:cNvPr id="13316" name="Group 3"/>
          <p:cNvGrpSpPr>
            <a:grpSpLocks/>
          </p:cNvGrpSpPr>
          <p:nvPr/>
        </p:nvGrpSpPr>
        <p:grpSpPr bwMode="auto">
          <a:xfrm>
            <a:off x="1379936" y="5591175"/>
            <a:ext cx="6311503" cy="263129"/>
            <a:chOff x="315589" y="6311249"/>
            <a:chExt cx="8415716" cy="352016"/>
          </a:xfrm>
        </p:grpSpPr>
        <p:pic>
          <p:nvPicPr>
            <p:cNvPr id="13318" name="Picture 4" descr="CERAHreverse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1163" y="6311249"/>
              <a:ext cx="2270142" cy="352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9" name="TextBox 5"/>
            <p:cNvSpPr txBox="1">
              <a:spLocks noChangeArrowheads="1"/>
            </p:cNvSpPr>
            <p:nvPr/>
          </p:nvSpPr>
          <p:spPr bwMode="auto">
            <a:xfrm>
              <a:off x="315589" y="6376525"/>
              <a:ext cx="2710833" cy="277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6F24"/>
                </a:buClr>
                <a:buSzPct val="75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6F24"/>
                </a:buClr>
                <a:buSzPct val="75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6F24"/>
                </a:buClr>
                <a:buSzPct val="75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6F24"/>
                </a:buClr>
                <a:buSzPct val="75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6F24"/>
                </a:buClr>
                <a:buSzPct val="75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6F24"/>
                </a:buClr>
                <a:buSzPct val="75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6F24"/>
                </a:buClr>
                <a:buSzPct val="75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6F24"/>
                </a:buClr>
                <a:buSzPct val="75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6F24"/>
                </a:buClr>
                <a:buSzPct val="75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750">
                  <a:solidFill>
                    <a:schemeClr val="bg1"/>
                  </a:solidFill>
                </a:rPr>
                <a:t>www.cerah.lakeheadu.ca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039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1597819" y="1247775"/>
            <a:ext cx="5829300" cy="3492104"/>
          </a:xfrm>
        </p:spPr>
        <p:txBody>
          <a:bodyPr/>
          <a:lstStyle/>
          <a:p>
            <a:pPr algn="ctr"/>
            <a:r>
              <a:rPr lang="en-US" alt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 single arrow is easily broken, </a:t>
            </a:r>
            <a:br>
              <a:rPr lang="en-US" alt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not ten in a bundle”</a:t>
            </a:r>
            <a:r>
              <a:rPr lang="en-US" altLang="en-US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Japanese 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Proverb</a:t>
            </a:r>
            <a:r>
              <a:rPr lang="en-US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Teams share the burden and divide the </a:t>
            </a:r>
            <a:r>
              <a:rPr lang="en-US" alt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grief”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Doug 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Smith</a:t>
            </a:r>
          </a:p>
        </p:txBody>
      </p:sp>
    </p:spTree>
    <p:extLst>
      <p:ext uri="{BB962C8B-B14F-4D97-AF65-F5344CB8AC3E}">
        <p14:creationId xmlns:p14="http://schemas.microsoft.com/office/powerpoint/2010/main" val="82499904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437881" y="579567"/>
            <a:ext cx="7984901" cy="80129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en-US" sz="17600" b="1" dirty="0">
                <a:latin typeface="Arial" panose="020B0604020202020204" pitchFamily="34" charset="0"/>
                <a:cs typeface="Arial" panose="020B0604020202020204" pitchFamily="34" charset="0"/>
              </a:rPr>
              <a:t>Your community care team </a:t>
            </a:r>
          </a:p>
          <a:p>
            <a:pPr marL="0" indent="0">
              <a:buNone/>
            </a:pPr>
            <a:r>
              <a:rPr lang="en-US" altLang="en-US" sz="17600" dirty="0">
                <a:latin typeface="Arial" panose="020B0604020202020204" pitchFamily="34" charset="0"/>
                <a:cs typeface="Arial" panose="020B0604020202020204" pitchFamily="34" charset="0"/>
              </a:rPr>
              <a:t>(1 of 2)</a:t>
            </a:r>
            <a:r>
              <a:rPr lang="en-US" altLang="en-US" sz="3600" b="1" dirty="0">
                <a:solidFill>
                  <a:schemeClr val="accent1"/>
                </a:solidFill>
              </a:rPr>
              <a:t/>
            </a:r>
            <a:br>
              <a:rPr lang="en-US" altLang="en-US" sz="3600" b="1" dirty="0">
                <a:solidFill>
                  <a:schemeClr val="accent1"/>
                </a:solidFill>
              </a:rPr>
            </a:br>
            <a:endParaRPr lang="en-US" altLang="en-US" dirty="0" smtClean="0">
              <a:solidFill>
                <a:schemeClr val="accent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437881" y="1898641"/>
            <a:ext cx="8306874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1313" indent="-341313" eaLnBrk="0" hangingPunct="0">
              <a:spcBef>
                <a:spcPct val="20000"/>
              </a:spcBef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47"/>
              </a:spcBef>
              <a:buClr>
                <a:srgbClr val="618F1A"/>
              </a:buClr>
              <a:buSzTx/>
            </a:pPr>
            <a:r>
              <a:rPr lang="en-US" altLang="en-US" sz="2800" dirty="0"/>
              <a:t>Palliative care </a:t>
            </a:r>
            <a:r>
              <a:rPr lang="en-US" altLang="en-US" sz="2800" dirty="0" err="1"/>
              <a:t>honours</a:t>
            </a:r>
            <a:r>
              <a:rPr lang="en-US" altLang="en-US" sz="2800" dirty="0"/>
              <a:t> the person’s choice including the choice to be in his/her community and spend their last days with their friends and family</a:t>
            </a:r>
          </a:p>
          <a:p>
            <a:pPr eaLnBrk="1" hangingPunct="1">
              <a:spcBef>
                <a:spcPts val="47"/>
              </a:spcBef>
              <a:buClr>
                <a:srgbClr val="618F1A"/>
              </a:buClr>
              <a:buSzTx/>
            </a:pPr>
            <a:r>
              <a:rPr lang="en-US" altLang="en-US" sz="2800" dirty="0"/>
              <a:t>Palliative care is a community affair involving many people</a:t>
            </a:r>
          </a:p>
          <a:p>
            <a:pPr eaLnBrk="1" hangingPunct="1">
              <a:spcBef>
                <a:spcPts val="47"/>
              </a:spcBef>
              <a:buClr>
                <a:srgbClr val="618F1A"/>
              </a:buClr>
              <a:buSzTx/>
            </a:pPr>
            <a:r>
              <a:rPr lang="en-US" altLang="en-US" sz="2800" dirty="0"/>
              <a:t>It is important to plan for care ahead of time</a:t>
            </a:r>
          </a:p>
          <a:p>
            <a:pPr eaLnBrk="1" hangingPunct="1">
              <a:spcBef>
                <a:spcPts val="47"/>
              </a:spcBef>
              <a:buClr>
                <a:srgbClr val="618F1A"/>
              </a:buClr>
              <a:buSzTx/>
            </a:pPr>
            <a:r>
              <a:rPr lang="en-US" altLang="en-US" sz="2800" dirty="0"/>
              <a:t>Part of this planning is to find who can provide care and how care can be provided in the home community</a:t>
            </a:r>
          </a:p>
          <a:p>
            <a:pPr marL="0" indent="0" eaLnBrk="1" hangingPunct="1">
              <a:spcBef>
                <a:spcPts val="47"/>
              </a:spcBef>
              <a:buClr>
                <a:srgbClr val="618F1A"/>
              </a:buClr>
              <a:buSzTx/>
              <a:buNone/>
            </a:pPr>
            <a:r>
              <a:rPr lang="en-US" altLang="en-US" sz="1200" i="1" dirty="0" smtClean="0"/>
              <a:t>           </a:t>
            </a:r>
            <a:endParaRPr lang="en-US" alt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25378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12123" y="622965"/>
            <a:ext cx="8512936" cy="837009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Your community care team </a:t>
            </a:r>
            <a:b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(2 of 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12123" y="2100262"/>
            <a:ext cx="8062175" cy="4274780"/>
          </a:xfrm>
        </p:spPr>
        <p:txBody>
          <a:bodyPr vert="horz" lIns="0" tIns="34290" rIns="0" bIns="34290" rtlCol="0">
            <a:normAutofit/>
          </a:bodyPr>
          <a:lstStyle/>
          <a:p>
            <a:pPr lvl="1" eaLnBrk="1" hangingPunct="1"/>
            <a:r>
              <a:rPr lang="en-CA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Palliative care uses a team approach because the help provided may be very involved and often cannot be carried out by one person</a:t>
            </a:r>
          </a:p>
          <a:p>
            <a:pPr lvl="1" eaLnBrk="1" hangingPunct="1"/>
            <a:r>
              <a:rPr lang="en-CA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palliative care team is a group of people who work together with a common purpose – to help the person spend their last days as they choose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CA" alt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buFontTx/>
              <a:buNone/>
            </a:pPr>
            <a:r>
              <a:rPr lang="en-US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alt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Caring for the Terminally Ill: </a:t>
            </a:r>
            <a:r>
              <a:rPr lang="en-US" altLang="en-US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Honouring</a:t>
            </a:r>
            <a:r>
              <a:rPr lang="en-US" alt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 the Choices of the People, p. 110-123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81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8338" y="454233"/>
            <a:ext cx="8435662" cy="12001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CA" sz="4900" b="1" dirty="0">
                <a:solidFill>
                  <a:schemeClr val="accent1"/>
                </a:solidFill>
              </a:rPr>
              <a:t/>
            </a:r>
            <a:br>
              <a:rPr lang="en-CA" sz="4900" b="1" dirty="0">
                <a:solidFill>
                  <a:schemeClr val="accent1"/>
                </a:solidFill>
              </a:rPr>
            </a:br>
            <a:r>
              <a:rPr lang="en-CA" sz="4900" b="1" dirty="0">
                <a:latin typeface="Arial" panose="020B0604020202020204" pitchFamily="34" charset="0"/>
                <a:cs typeface="Arial" panose="020B0604020202020204" pitchFamily="34" charset="0"/>
              </a:rPr>
              <a:t>Identifying the community care team </a:t>
            </a:r>
            <a:r>
              <a:rPr lang="en-US" sz="4900" b="1" dirty="0">
                <a:latin typeface="Arial" panose="020B0604020202020204" pitchFamily="34" charset="0"/>
                <a:cs typeface="Arial" panose="020B0604020202020204" pitchFamily="34" charset="0"/>
              </a:rPr>
              <a:t>(1 of 2)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358338" y="2357439"/>
            <a:ext cx="8167476" cy="360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 eaLnBrk="0" hangingPunct="0">
              <a:spcBef>
                <a:spcPct val="20000"/>
              </a:spcBef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450"/>
              </a:spcAft>
              <a:buClr>
                <a:srgbClr val="618F1A"/>
              </a:buClr>
              <a:buSzTx/>
            </a:pPr>
            <a:r>
              <a:rPr lang="en-US" altLang="en-US" sz="2800" dirty="0"/>
              <a:t>The person and his/her family are the most important members of the team.</a:t>
            </a:r>
          </a:p>
          <a:p>
            <a:pPr eaLnBrk="1" hangingPunct="1">
              <a:spcBef>
                <a:spcPct val="0"/>
              </a:spcBef>
              <a:spcAft>
                <a:spcPts val="450"/>
              </a:spcAft>
              <a:buClr>
                <a:srgbClr val="618F1A"/>
              </a:buClr>
              <a:buSzTx/>
            </a:pPr>
            <a:r>
              <a:rPr lang="en-US" altLang="en-US" sz="2800" dirty="0"/>
              <a:t>Other members of the team could include friends, nurses, the home care manager, personal support worker, homemakers, the CHR, volunteers, spiritual caregivers, doctors, traditional healers, other community members, etc.</a:t>
            </a:r>
          </a:p>
        </p:txBody>
      </p:sp>
    </p:spTree>
    <p:extLst>
      <p:ext uri="{BB962C8B-B14F-4D97-AF65-F5344CB8AC3E}">
        <p14:creationId xmlns:p14="http://schemas.microsoft.com/office/powerpoint/2010/main" val="9896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37881" y="500062"/>
            <a:ext cx="8268237" cy="1253729"/>
          </a:xfrm>
        </p:spPr>
        <p:txBody>
          <a:bodyPr>
            <a:noAutofit/>
          </a:bodyPr>
          <a:lstStyle/>
          <a:p>
            <a:pPr eaLnBrk="1" hangingPunct="1"/>
            <a:r>
              <a:rPr lang="en-CA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Identifying the community care team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(2 of 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37880" y="2197895"/>
            <a:ext cx="8023539" cy="3945328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Palliative care providers from outside the community may help with difficult situations, either by phone or by videoconferencing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Each member brings his/her own gifts to the team</a:t>
            </a:r>
          </a:p>
          <a:p>
            <a:endParaRPr lang="en-US" altLang="en-US" dirty="0"/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2350294" y="2563416"/>
            <a:ext cx="138552" cy="403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4" tIns="34287" rIns="68574" bIns="34287">
            <a:spAutoFit/>
          </a:bodyPr>
          <a:lstStyle>
            <a:lvl1pPr eaLnBrk="0" hangingPunct="0">
              <a:spcBef>
                <a:spcPct val="20000"/>
              </a:spcBef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F24"/>
              </a:buClr>
              <a:buSzPct val="75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175"/>
          </a:p>
        </p:txBody>
      </p:sp>
    </p:spTree>
    <p:extLst>
      <p:ext uri="{BB962C8B-B14F-4D97-AF65-F5344CB8AC3E}">
        <p14:creationId xmlns:p14="http://schemas.microsoft.com/office/powerpoint/2010/main" val="2840550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276" y="617550"/>
            <a:ext cx="7894749" cy="65127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Communication and the team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56823" y="2114550"/>
            <a:ext cx="7881870" cy="4054430"/>
          </a:xfrm>
        </p:spPr>
        <p:txBody>
          <a:bodyPr>
            <a:normAutofit/>
          </a:bodyPr>
          <a:lstStyle/>
          <a:p>
            <a:pPr eaLnBrk="1" hangingPunct="1"/>
            <a:r>
              <a:rPr lang="en-CA" altLang="en-US" dirty="0">
                <a:latin typeface="Arial" panose="020B0604020202020204" pitchFamily="34" charset="0"/>
                <a:cs typeface="Arial" panose="020B0604020202020204" pitchFamily="34" charset="0"/>
              </a:rPr>
              <a:t>Before discharge from hospital, or on return to the community, a meeting with the person, the family, community members, and the medical people can be helpful</a:t>
            </a:r>
          </a:p>
          <a:p>
            <a:pPr eaLnBrk="1" hangingPunct="1"/>
            <a:r>
              <a:rPr lang="en-CA" altLang="en-US" dirty="0">
                <a:latin typeface="Arial" panose="020B0604020202020204" pitchFamily="34" charset="0"/>
                <a:cs typeface="Arial" panose="020B0604020202020204" pitchFamily="34" charset="0"/>
              </a:rPr>
              <a:t>The meeting can be in person, by telephone or by teleconference</a:t>
            </a:r>
          </a:p>
          <a:p>
            <a:pPr eaLnBrk="1" hangingPunct="1"/>
            <a:r>
              <a:rPr lang="en-CA" altLang="en-US" dirty="0">
                <a:latin typeface="Arial" panose="020B0604020202020204" pitchFamily="34" charset="0"/>
                <a:cs typeface="Arial" panose="020B0604020202020204" pitchFamily="34" charset="0"/>
              </a:rPr>
              <a:t>The aim of the meeting is to develop a plan of care</a:t>
            </a:r>
          </a:p>
          <a:p>
            <a:pPr lvl="1" eaLnBrk="1" hangingPunct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148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8185" y="914417"/>
            <a:ext cx="7933386" cy="651272"/>
          </a:xfrm>
        </p:spPr>
        <p:txBody>
          <a:bodyPr>
            <a:noAutofit/>
          </a:bodyPr>
          <a:lstStyle/>
          <a:p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Why the community team</a:t>
            </a:r>
            <a:b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needs to meet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18185" y="2145506"/>
            <a:ext cx="7791719" cy="3971959"/>
          </a:xfrm>
        </p:spPr>
        <p:txBody>
          <a:bodyPr vert="horz" lIns="67494" tIns="34290" rIns="68580" bIns="34290" rtlCol="0"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dirty="0" smtClean="0"/>
              <a:t>	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Meeting regularly helps to prepare for changes. Some reasons to meet include: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 talk about goals of care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 solve problems and work out differences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 prepare everyone for changes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 plan for crisis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 provide support for one another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 keep communication channels open</a:t>
            </a:r>
          </a:p>
          <a:p>
            <a:pPr marL="342900" lvl="1" indent="0">
              <a:buNone/>
              <a:defRPr/>
            </a:pPr>
            <a:endParaRPr lang="en-US" altLang="en-US" dirty="0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1379936" y="5591175"/>
            <a:ext cx="6311503" cy="263129"/>
            <a:chOff x="315589" y="6311249"/>
            <a:chExt cx="8415716" cy="352016"/>
          </a:xfrm>
        </p:grpSpPr>
        <p:pic>
          <p:nvPicPr>
            <p:cNvPr id="10246" name="Picture 5" descr="CERAHreverse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1163" y="6311249"/>
              <a:ext cx="2270142" cy="352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7" name="TextBox 6"/>
            <p:cNvSpPr txBox="1">
              <a:spLocks noChangeArrowheads="1"/>
            </p:cNvSpPr>
            <p:nvPr/>
          </p:nvSpPr>
          <p:spPr bwMode="auto">
            <a:xfrm>
              <a:off x="315589" y="6376525"/>
              <a:ext cx="2710833" cy="277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6F24"/>
                </a:buClr>
                <a:buSzPct val="75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6F24"/>
                </a:buClr>
                <a:buSzPct val="75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6F24"/>
                </a:buClr>
                <a:buSzPct val="75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6F24"/>
                </a:buClr>
                <a:buSzPct val="75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6F24"/>
                </a:buClr>
                <a:buSzPct val="75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6F24"/>
                </a:buClr>
                <a:buSzPct val="75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6F24"/>
                </a:buClr>
                <a:buSzPct val="75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6F24"/>
                </a:buClr>
                <a:buSzPct val="75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6F24"/>
                </a:buClr>
                <a:buSzPct val="75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750">
                  <a:solidFill>
                    <a:schemeClr val="bg1"/>
                  </a:solidFill>
                </a:rPr>
                <a:t>www.cerah.lakeheadu.ca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5351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83335" y="1065609"/>
            <a:ext cx="8281115" cy="65127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900" b="1" dirty="0">
                <a:latin typeface="Arial" panose="020B0604020202020204" pitchFamily="34" charset="0"/>
                <a:cs typeface="Arial" panose="020B0604020202020204" pitchFamily="34" charset="0"/>
              </a:rPr>
              <a:t>Organizing and planning care (1 of 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89397" y="2438098"/>
            <a:ext cx="8075053" cy="4001339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Questions to help direct the person’s care</a:t>
            </a:r>
          </a:p>
          <a:p>
            <a:pPr lvl="1"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Who is the leader of the family?</a:t>
            </a:r>
          </a:p>
          <a:p>
            <a:pPr lvl="1"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Who can take care of practical chores?</a:t>
            </a:r>
          </a:p>
          <a:p>
            <a:pPr lvl="1"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is needed (i.e. medications)?</a:t>
            </a:r>
          </a:p>
          <a:p>
            <a:pPr lvl="1"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is available in the community?</a:t>
            </a:r>
          </a:p>
          <a:p>
            <a:pPr lvl="1"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Who knows about care at the end of life? Are they willing to be part of the care team?</a:t>
            </a:r>
          </a:p>
          <a:p>
            <a:pPr lvl="1"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Are there people from other places who know about palliative care who can support us?</a:t>
            </a:r>
          </a:p>
        </p:txBody>
      </p:sp>
    </p:spTree>
    <p:extLst>
      <p:ext uri="{BB962C8B-B14F-4D97-AF65-F5344CB8AC3E}">
        <p14:creationId xmlns:p14="http://schemas.microsoft.com/office/powerpoint/2010/main" val="3233527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95459" y="1227535"/>
            <a:ext cx="7984902" cy="76557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Organizing and planning care (2 of 2)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altLang="en-US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95459" y="2252730"/>
            <a:ext cx="7765961" cy="4173828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CA" altLang="en-US" dirty="0"/>
              <a:t>	</a:t>
            </a:r>
            <a:r>
              <a:rPr lang="en-CA" altLang="en-US" dirty="0">
                <a:latin typeface="Arial" panose="020B0604020202020204" pitchFamily="34" charset="0"/>
                <a:cs typeface="Arial" panose="020B0604020202020204" pitchFamily="34" charset="0"/>
              </a:rPr>
              <a:t>As well as personal and medical needs  there are practical needs to be met:</a:t>
            </a:r>
          </a:p>
          <a:p>
            <a:pPr lvl="1" eaLnBrk="1" hangingPunct="1">
              <a:defRPr/>
            </a:pPr>
            <a:r>
              <a:rPr lang="en-CA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cleaning, cooking, laundry</a:t>
            </a:r>
          </a:p>
          <a:p>
            <a:pPr lvl="1" eaLnBrk="1" hangingPunct="1">
              <a:defRPr/>
            </a:pPr>
            <a:r>
              <a:rPr lang="en-CA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grocery shopping</a:t>
            </a:r>
          </a:p>
          <a:p>
            <a:pPr lvl="1" eaLnBrk="1" hangingPunct="1">
              <a:defRPr/>
            </a:pPr>
            <a:r>
              <a:rPr lang="en-CA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child care</a:t>
            </a:r>
          </a:p>
          <a:p>
            <a:pPr lvl="1" eaLnBrk="1" hangingPunct="1">
              <a:defRPr/>
            </a:pPr>
            <a:r>
              <a:rPr lang="en-CA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organizing visitors and companions</a:t>
            </a:r>
          </a:p>
          <a:p>
            <a:pPr lvl="1" eaLnBrk="1" hangingPunct="1">
              <a:defRPr/>
            </a:pPr>
            <a:r>
              <a:rPr lang="en-CA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ensuring needed equipment is available and in working order</a:t>
            </a:r>
          </a:p>
          <a:p>
            <a:pPr marL="342900" lvl="1" indent="0">
              <a:buNone/>
              <a:defRPr/>
            </a:pPr>
            <a:endParaRPr lang="en-CA" alt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defRPr/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909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575</Words>
  <Application>Microsoft Office PowerPoint</Application>
  <PresentationFormat>On-screen Show (4:3)</PresentationFormat>
  <Paragraphs>71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Arial</vt:lpstr>
      <vt:lpstr>Calibri</vt:lpstr>
      <vt:lpstr>Calibri Light</vt:lpstr>
      <vt:lpstr>Wingdings</vt:lpstr>
      <vt:lpstr>Office Theme</vt:lpstr>
      <vt:lpstr>Community Care Teams</vt:lpstr>
      <vt:lpstr>PowerPoint Presentation</vt:lpstr>
      <vt:lpstr>Your community care team  (2 of 2)</vt:lpstr>
      <vt:lpstr> Identifying the community care team (1 of 2) </vt:lpstr>
      <vt:lpstr>Identifying the community care team (2 of 2)</vt:lpstr>
      <vt:lpstr>Communication and the team </vt:lpstr>
      <vt:lpstr>Why the community team needs to meet</vt:lpstr>
      <vt:lpstr>Organizing and planning care (1 of 2)</vt:lpstr>
      <vt:lpstr>Organizing and planning care (2 of 2) </vt:lpstr>
      <vt:lpstr>Guiding principles for  palliative care teams</vt:lpstr>
      <vt:lpstr>“A single arrow is easily broken,  but not ten in a bundle” Japanese Proverb   Teams share the burden and divide the grief” Doug Smith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2015-08-27T15:14:54Z</dcterms:created>
  <dcterms:modified xsi:type="dcterms:W3CDTF">2015-09-16T14:20:22Z</dcterms:modified>
</cp:coreProperties>
</file>