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1" r:id="rId3"/>
    <p:sldId id="257" r:id="rId4"/>
    <p:sldId id="263" r:id="rId5"/>
    <p:sldId id="265" r:id="rId6"/>
    <p:sldId id="258" r:id="rId7"/>
    <p:sldId id="259" r:id="rId8"/>
    <p:sldId id="260" r:id="rId9"/>
    <p:sldId id="262" r:id="rId10"/>
    <p:sldId id="264" r:id="rId11"/>
    <p:sldId id="268" r:id="rId12"/>
    <p:sldId id="269" r:id="rId13"/>
    <p:sldId id="271" r:id="rId14"/>
  </p:sldIdLst>
  <p:sldSz cx="9144000" cy="6858000" type="screen4x3"/>
  <p:notesSz cx="69977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80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4660"/>
  </p:normalViewPr>
  <p:slideViewPr>
    <p:cSldViewPr>
      <p:cViewPr>
        <p:scale>
          <a:sx n="72" d="100"/>
          <a:sy n="72" d="100"/>
        </p:scale>
        <p:origin x="-127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31" tIns="46516" rIns="93031" bIns="46516" rtlCol="0"/>
          <a:lstStyle>
            <a:lvl1pPr algn="l">
              <a:defRPr sz="1200"/>
            </a:lvl1pPr>
          </a:lstStyle>
          <a:p>
            <a:endParaRPr lang="en-CA"/>
          </a:p>
        </p:txBody>
      </p:sp>
      <p:sp>
        <p:nvSpPr>
          <p:cNvPr id="3" name="Date Placeholder 2"/>
          <p:cNvSpPr>
            <a:spLocks noGrp="1"/>
          </p:cNvSpPr>
          <p:nvPr>
            <p:ph type="dt" idx="1"/>
          </p:nvPr>
        </p:nvSpPr>
        <p:spPr>
          <a:xfrm>
            <a:off x="3963744" y="0"/>
            <a:ext cx="3032337" cy="464185"/>
          </a:xfrm>
          <a:prstGeom prst="rect">
            <a:avLst/>
          </a:prstGeom>
        </p:spPr>
        <p:txBody>
          <a:bodyPr vert="horz" lIns="93031" tIns="46516" rIns="93031" bIns="46516" rtlCol="0"/>
          <a:lstStyle>
            <a:lvl1pPr algn="r">
              <a:defRPr sz="1200"/>
            </a:lvl1pPr>
          </a:lstStyle>
          <a:p>
            <a:fld id="{2BC25181-DEEE-4980-B477-5B7CBFF89F9B}" type="datetimeFigureOut">
              <a:rPr lang="en-CA" smtClean="0"/>
              <a:t>14/01/2016</a:t>
            </a:fld>
            <a:endParaRPr lang="en-CA"/>
          </a:p>
        </p:txBody>
      </p:sp>
      <p:sp>
        <p:nvSpPr>
          <p:cNvPr id="4" name="Slide Image Placeholder 3"/>
          <p:cNvSpPr>
            <a:spLocks noGrp="1" noRot="1" noChangeAspect="1"/>
          </p:cNvSpPr>
          <p:nvPr>
            <p:ph type="sldImg" idx="2"/>
          </p:nvPr>
        </p:nvSpPr>
        <p:spPr>
          <a:xfrm>
            <a:off x="1177925" y="696913"/>
            <a:ext cx="4641850" cy="3481387"/>
          </a:xfrm>
          <a:prstGeom prst="rect">
            <a:avLst/>
          </a:prstGeom>
          <a:noFill/>
          <a:ln w="12700">
            <a:solidFill>
              <a:prstClr val="black"/>
            </a:solidFill>
          </a:ln>
        </p:spPr>
        <p:txBody>
          <a:bodyPr vert="horz" lIns="93031" tIns="46516" rIns="93031" bIns="46516" rtlCol="0" anchor="ctr"/>
          <a:lstStyle/>
          <a:p>
            <a:endParaRPr lang="en-CA"/>
          </a:p>
        </p:txBody>
      </p:sp>
      <p:sp>
        <p:nvSpPr>
          <p:cNvPr id="5" name="Notes Placeholder 4"/>
          <p:cNvSpPr>
            <a:spLocks noGrp="1"/>
          </p:cNvSpPr>
          <p:nvPr>
            <p:ph type="body" sz="quarter" idx="3"/>
          </p:nvPr>
        </p:nvSpPr>
        <p:spPr>
          <a:xfrm>
            <a:off x="699770" y="4409758"/>
            <a:ext cx="5598160" cy="4177665"/>
          </a:xfrm>
          <a:prstGeom prst="rect">
            <a:avLst/>
          </a:prstGeom>
        </p:spPr>
        <p:txBody>
          <a:bodyPr vert="horz" lIns="93031" tIns="46516" rIns="93031" bIns="465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17904"/>
            <a:ext cx="3032337" cy="464185"/>
          </a:xfrm>
          <a:prstGeom prst="rect">
            <a:avLst/>
          </a:prstGeom>
        </p:spPr>
        <p:txBody>
          <a:bodyPr vert="horz" lIns="93031" tIns="46516" rIns="93031" bIns="46516" rtlCol="0" anchor="b"/>
          <a:lstStyle>
            <a:lvl1pPr algn="l">
              <a:defRPr sz="1200"/>
            </a:lvl1pPr>
          </a:lstStyle>
          <a:p>
            <a:endParaRPr lang="en-CA"/>
          </a:p>
        </p:txBody>
      </p:sp>
      <p:sp>
        <p:nvSpPr>
          <p:cNvPr id="7" name="Slide Number Placeholder 6"/>
          <p:cNvSpPr>
            <a:spLocks noGrp="1"/>
          </p:cNvSpPr>
          <p:nvPr>
            <p:ph type="sldNum" sz="quarter" idx="5"/>
          </p:nvPr>
        </p:nvSpPr>
        <p:spPr>
          <a:xfrm>
            <a:off x="3963744" y="8817904"/>
            <a:ext cx="3032337" cy="464185"/>
          </a:xfrm>
          <a:prstGeom prst="rect">
            <a:avLst/>
          </a:prstGeom>
        </p:spPr>
        <p:txBody>
          <a:bodyPr vert="horz" lIns="93031" tIns="46516" rIns="93031" bIns="46516" rtlCol="0" anchor="b"/>
          <a:lstStyle>
            <a:lvl1pPr algn="r">
              <a:defRPr sz="1200"/>
            </a:lvl1pPr>
          </a:lstStyle>
          <a:p>
            <a:fld id="{8DA4042B-2BB4-4CAE-A9CB-BD9B20832B3B}" type="slidenum">
              <a:rPr lang="en-CA" smtClean="0"/>
              <a:t>‹#›</a:t>
            </a:fld>
            <a:endParaRPr lang="en-CA"/>
          </a:p>
        </p:txBody>
      </p:sp>
    </p:spTree>
    <p:extLst>
      <p:ext uri="{BB962C8B-B14F-4D97-AF65-F5344CB8AC3E}">
        <p14:creationId xmlns:p14="http://schemas.microsoft.com/office/powerpoint/2010/main" val="37761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DA4042B-2BB4-4CAE-A9CB-BD9B20832B3B}" type="slidenum">
              <a:rPr lang="en-CA" smtClean="0"/>
              <a:t>1</a:t>
            </a:fld>
            <a:endParaRPr lang="en-CA"/>
          </a:p>
        </p:txBody>
      </p:sp>
    </p:spTree>
    <p:extLst>
      <p:ext uri="{BB962C8B-B14F-4D97-AF65-F5344CB8AC3E}">
        <p14:creationId xmlns:p14="http://schemas.microsoft.com/office/powerpoint/2010/main" val="3415388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600" dirty="0"/>
          </a:p>
        </p:txBody>
      </p:sp>
      <p:sp>
        <p:nvSpPr>
          <p:cNvPr id="4" name="Slide Number Placeholder 3"/>
          <p:cNvSpPr>
            <a:spLocks noGrp="1"/>
          </p:cNvSpPr>
          <p:nvPr>
            <p:ph type="sldNum" sz="quarter" idx="10"/>
          </p:nvPr>
        </p:nvSpPr>
        <p:spPr/>
        <p:txBody>
          <a:bodyPr/>
          <a:lstStyle/>
          <a:p>
            <a:fld id="{8DA4042B-2BB4-4CAE-A9CB-BD9B20832B3B}" type="slidenum">
              <a:rPr lang="en-CA" smtClean="0"/>
              <a:t>10</a:t>
            </a:fld>
            <a:endParaRPr lang="en-CA"/>
          </a:p>
        </p:txBody>
      </p:sp>
    </p:spTree>
    <p:extLst>
      <p:ext uri="{BB962C8B-B14F-4D97-AF65-F5344CB8AC3E}">
        <p14:creationId xmlns:p14="http://schemas.microsoft.com/office/powerpoint/2010/main" val="122267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253FAC6-CC4D-49D7-91F5-FC13D52283B6}" type="slidenum">
              <a:rPr lang="en-US" smtClean="0"/>
              <a:pPr/>
              <a:t>11</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165308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253FAC6-CC4D-49D7-91F5-FC13D52283B6}" type="slidenum">
              <a:rPr lang="en-US" smtClean="0"/>
              <a:pPr/>
              <a:t>13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837849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p>
        </p:txBody>
      </p:sp>
      <p:sp>
        <p:nvSpPr>
          <p:cNvPr id="4" name="Slide Number Placeholder 3"/>
          <p:cNvSpPr>
            <a:spLocks noGrp="1"/>
          </p:cNvSpPr>
          <p:nvPr>
            <p:ph type="sldNum" sz="quarter" idx="10"/>
          </p:nvPr>
        </p:nvSpPr>
        <p:spPr/>
        <p:txBody>
          <a:bodyPr/>
          <a:lstStyle/>
          <a:p>
            <a:fld id="{8DA4042B-2BB4-4CAE-A9CB-BD9B20832B3B}" type="slidenum">
              <a:rPr lang="en-CA" smtClean="0"/>
              <a:t>2</a:t>
            </a:fld>
            <a:endParaRPr lang="en-CA"/>
          </a:p>
        </p:txBody>
      </p:sp>
    </p:spTree>
    <p:extLst>
      <p:ext uri="{BB962C8B-B14F-4D97-AF65-F5344CB8AC3E}">
        <p14:creationId xmlns:p14="http://schemas.microsoft.com/office/powerpoint/2010/main" val="325905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DA4042B-2BB4-4CAE-A9CB-BD9B20832B3B}" type="slidenum">
              <a:rPr lang="en-CA" smtClean="0"/>
              <a:t>3</a:t>
            </a:fld>
            <a:endParaRPr lang="en-CA"/>
          </a:p>
        </p:txBody>
      </p:sp>
    </p:spTree>
    <p:extLst>
      <p:ext uri="{BB962C8B-B14F-4D97-AF65-F5344CB8AC3E}">
        <p14:creationId xmlns:p14="http://schemas.microsoft.com/office/powerpoint/2010/main" val="1663800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311">
              <a:defRPr/>
            </a:pPr>
            <a:endParaRPr lang="en-CA" sz="1600" dirty="0" smtClean="0"/>
          </a:p>
        </p:txBody>
      </p:sp>
      <p:sp>
        <p:nvSpPr>
          <p:cNvPr id="4" name="Slide Number Placeholder 3"/>
          <p:cNvSpPr>
            <a:spLocks noGrp="1"/>
          </p:cNvSpPr>
          <p:nvPr>
            <p:ph type="sldNum" sz="quarter" idx="10"/>
          </p:nvPr>
        </p:nvSpPr>
        <p:spPr/>
        <p:txBody>
          <a:bodyPr/>
          <a:lstStyle/>
          <a:p>
            <a:fld id="{8DA4042B-2BB4-4CAE-A9CB-BD9B20832B3B}" type="slidenum">
              <a:rPr lang="en-CA" smtClean="0"/>
              <a:t>4</a:t>
            </a:fld>
            <a:endParaRPr lang="en-CA"/>
          </a:p>
        </p:txBody>
      </p:sp>
    </p:spTree>
    <p:extLst>
      <p:ext uri="{BB962C8B-B14F-4D97-AF65-F5344CB8AC3E}">
        <p14:creationId xmlns:p14="http://schemas.microsoft.com/office/powerpoint/2010/main" val="2657638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t>Discuss that whether they know it or not, all people incapable of making personal health care decisions have a SDM. The SDM ranking in Ontario is: go through hierarchy.</a:t>
            </a:r>
          </a:p>
          <a:p>
            <a:r>
              <a:rPr lang="en-CA" sz="1800" dirty="0"/>
              <a:t>If there is no one to take the role of SDM then the office of the Public Guardian and Trustee will assume control. Discuss rights to choose someone else or someone other than those listed. This is achieved by using a document called a power of attorney for personal care. Explain that  a lawyer is not needed to choose a Substitute Decision Maker and that any individual can fill out a Power of Attorney for Personal Care. They can download the document to name a chosen </a:t>
            </a:r>
            <a:r>
              <a:rPr lang="en-CA" sz="1800" dirty="0" err="1"/>
              <a:t>sdm</a:t>
            </a:r>
            <a:r>
              <a:rPr lang="en-CA" sz="1800" dirty="0"/>
              <a:t> and to follow the legal requirements to do so. Remind participants that different POAPC documents will differ depending on province.</a:t>
            </a:r>
          </a:p>
        </p:txBody>
      </p:sp>
      <p:sp>
        <p:nvSpPr>
          <p:cNvPr id="4" name="Slide Number Placeholder 3"/>
          <p:cNvSpPr>
            <a:spLocks noGrp="1"/>
          </p:cNvSpPr>
          <p:nvPr>
            <p:ph type="sldNum" sz="quarter" idx="10"/>
          </p:nvPr>
        </p:nvSpPr>
        <p:spPr/>
        <p:txBody>
          <a:bodyPr/>
          <a:lstStyle/>
          <a:p>
            <a:fld id="{8DA4042B-2BB4-4CAE-A9CB-BD9B20832B3B}" type="slidenum">
              <a:rPr lang="en-CA" smtClean="0"/>
              <a:t>5</a:t>
            </a:fld>
            <a:endParaRPr lang="en-CA"/>
          </a:p>
        </p:txBody>
      </p:sp>
    </p:spTree>
    <p:extLst>
      <p:ext uri="{BB962C8B-B14F-4D97-AF65-F5344CB8AC3E}">
        <p14:creationId xmlns:p14="http://schemas.microsoft.com/office/powerpoint/2010/main" val="2192482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aseline="0" dirty="0" smtClean="0"/>
          </a:p>
        </p:txBody>
      </p:sp>
      <p:sp>
        <p:nvSpPr>
          <p:cNvPr id="4" name="Slide Number Placeholder 3"/>
          <p:cNvSpPr>
            <a:spLocks noGrp="1"/>
          </p:cNvSpPr>
          <p:nvPr>
            <p:ph type="sldNum" sz="quarter" idx="10"/>
          </p:nvPr>
        </p:nvSpPr>
        <p:spPr/>
        <p:txBody>
          <a:bodyPr/>
          <a:lstStyle/>
          <a:p>
            <a:fld id="{8DA4042B-2BB4-4CAE-A9CB-BD9B20832B3B}" type="slidenum">
              <a:rPr lang="en-CA" smtClean="0"/>
              <a:t>6</a:t>
            </a:fld>
            <a:endParaRPr lang="en-CA"/>
          </a:p>
        </p:txBody>
      </p:sp>
    </p:spTree>
    <p:extLst>
      <p:ext uri="{BB962C8B-B14F-4D97-AF65-F5344CB8AC3E}">
        <p14:creationId xmlns:p14="http://schemas.microsoft.com/office/powerpoint/2010/main" val="3959714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311">
              <a:defRPr/>
            </a:pPr>
            <a:endParaRPr lang="en-CA" sz="1800" dirty="0" smtClean="0"/>
          </a:p>
        </p:txBody>
      </p:sp>
      <p:sp>
        <p:nvSpPr>
          <p:cNvPr id="4" name="Slide Number Placeholder 3"/>
          <p:cNvSpPr>
            <a:spLocks noGrp="1"/>
          </p:cNvSpPr>
          <p:nvPr>
            <p:ph type="sldNum" sz="quarter" idx="10"/>
          </p:nvPr>
        </p:nvSpPr>
        <p:spPr/>
        <p:txBody>
          <a:bodyPr/>
          <a:lstStyle/>
          <a:p>
            <a:fld id="{8DA4042B-2BB4-4CAE-A9CB-BD9B20832B3B}" type="slidenum">
              <a:rPr lang="en-CA" smtClean="0"/>
              <a:t>7</a:t>
            </a:fld>
            <a:endParaRPr lang="en-CA"/>
          </a:p>
        </p:txBody>
      </p:sp>
    </p:spTree>
    <p:extLst>
      <p:ext uri="{BB962C8B-B14F-4D97-AF65-F5344CB8AC3E}">
        <p14:creationId xmlns:p14="http://schemas.microsoft.com/office/powerpoint/2010/main" val="223323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p>
        </p:txBody>
      </p:sp>
      <p:sp>
        <p:nvSpPr>
          <p:cNvPr id="4" name="Slide Number Placeholder 3"/>
          <p:cNvSpPr>
            <a:spLocks noGrp="1"/>
          </p:cNvSpPr>
          <p:nvPr>
            <p:ph type="sldNum" sz="quarter" idx="10"/>
          </p:nvPr>
        </p:nvSpPr>
        <p:spPr/>
        <p:txBody>
          <a:bodyPr/>
          <a:lstStyle/>
          <a:p>
            <a:fld id="{8DA4042B-2BB4-4CAE-A9CB-BD9B20832B3B}" type="slidenum">
              <a:rPr lang="en-CA" smtClean="0"/>
              <a:t>8</a:t>
            </a:fld>
            <a:endParaRPr lang="en-CA"/>
          </a:p>
        </p:txBody>
      </p:sp>
    </p:spTree>
    <p:extLst>
      <p:ext uri="{BB962C8B-B14F-4D97-AF65-F5344CB8AC3E}">
        <p14:creationId xmlns:p14="http://schemas.microsoft.com/office/powerpoint/2010/main" val="2833752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311">
              <a:defRPr/>
            </a:pPr>
            <a:r>
              <a:rPr lang="en-CA" sz="1800" dirty="0" smtClean="0"/>
              <a:t>Discuss the rights as the individual</a:t>
            </a:r>
            <a:r>
              <a:rPr lang="en-CA" sz="1800" baseline="0" dirty="0" smtClean="0"/>
              <a:t> and the </a:t>
            </a:r>
            <a:r>
              <a:rPr lang="en-CA" sz="1800" dirty="0" smtClean="0"/>
              <a:t>substitute decision maker has the right to refuse </a:t>
            </a:r>
            <a:r>
              <a:rPr lang="en-CA" sz="1800" dirty="0" err="1" smtClean="0"/>
              <a:t>treatmentss</a:t>
            </a:r>
            <a:r>
              <a:rPr lang="en-CA" sz="1800" dirty="0" smtClean="0"/>
              <a:t>.</a:t>
            </a:r>
            <a:r>
              <a:rPr lang="en-CA" sz="1800" baseline="0" dirty="0" smtClean="0"/>
              <a:t> </a:t>
            </a:r>
            <a:r>
              <a:rPr lang="en-CA" sz="1800" dirty="0" smtClean="0"/>
              <a:t> SDM’s have the right to say no or withdraw from being someone’s SDM.</a:t>
            </a:r>
            <a:r>
              <a:rPr lang="en-CA" sz="1800" baseline="0" dirty="0" smtClean="0"/>
              <a:t> The individual and the </a:t>
            </a:r>
            <a:r>
              <a:rPr lang="en-CA" sz="1800" baseline="0" dirty="0" err="1" smtClean="0"/>
              <a:t>sdm</a:t>
            </a:r>
            <a:r>
              <a:rPr lang="en-CA" sz="1800" baseline="0" dirty="0" smtClean="0"/>
              <a:t> has</a:t>
            </a:r>
            <a:r>
              <a:rPr lang="en-CA" sz="1800" dirty="0" smtClean="0"/>
              <a:t> the right to know the nature of the treatment, the expected benefits, risks, side effects, alternative course of treatment and the likely consequences of not having the treatment.</a:t>
            </a:r>
            <a:r>
              <a:rPr lang="en-CA" sz="1800" baseline="0" dirty="0" smtClean="0"/>
              <a:t> The individual and the </a:t>
            </a:r>
            <a:r>
              <a:rPr lang="en-CA" sz="1800" baseline="0" dirty="0" err="1" smtClean="0"/>
              <a:t>sdm</a:t>
            </a:r>
            <a:r>
              <a:rPr lang="en-CA" sz="1800" baseline="0" dirty="0" smtClean="0"/>
              <a:t> have the right to make informed decisions and should ask for clarification if needed from health care providers.</a:t>
            </a:r>
            <a:endParaRPr lang="en-CA" sz="1800" dirty="0" smtClean="0"/>
          </a:p>
          <a:p>
            <a:endParaRPr lang="en-CA" sz="1600" dirty="0"/>
          </a:p>
        </p:txBody>
      </p:sp>
      <p:sp>
        <p:nvSpPr>
          <p:cNvPr id="4" name="Slide Number Placeholder 3"/>
          <p:cNvSpPr>
            <a:spLocks noGrp="1"/>
          </p:cNvSpPr>
          <p:nvPr>
            <p:ph type="sldNum" sz="quarter" idx="10"/>
          </p:nvPr>
        </p:nvSpPr>
        <p:spPr/>
        <p:txBody>
          <a:bodyPr/>
          <a:lstStyle/>
          <a:p>
            <a:fld id="{8DA4042B-2BB4-4CAE-A9CB-BD9B20832B3B}" type="slidenum">
              <a:rPr lang="en-CA" smtClean="0"/>
              <a:t>9</a:t>
            </a:fld>
            <a:endParaRPr lang="en-CA"/>
          </a:p>
        </p:txBody>
      </p:sp>
    </p:spTree>
    <p:extLst>
      <p:ext uri="{BB962C8B-B14F-4D97-AF65-F5344CB8AC3E}">
        <p14:creationId xmlns:p14="http://schemas.microsoft.com/office/powerpoint/2010/main" val="856338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E97C28A8-BF8B-42B6-9A7B-21DA54522C65}" type="datetimeFigureOut">
              <a:rPr lang="en-CA" smtClean="0"/>
              <a:t>14/01/2016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F9B3C94-8B89-4F74-A602-480C0FF6C6E0}" type="slidenum">
              <a:rPr lang="en-CA" smtClean="0"/>
              <a:t>‹#›</a:t>
            </a:fld>
            <a:endParaRPr lang="en-CA"/>
          </a:p>
        </p:txBody>
      </p:sp>
    </p:spTree>
    <p:extLst>
      <p:ext uri="{BB962C8B-B14F-4D97-AF65-F5344CB8AC3E}">
        <p14:creationId xmlns:p14="http://schemas.microsoft.com/office/powerpoint/2010/main" val="2588799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97C28A8-BF8B-42B6-9A7B-21DA54522C65}" type="datetimeFigureOut">
              <a:rPr lang="en-CA" smtClean="0"/>
              <a:t>14/01/2016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F9B3C94-8B89-4F74-A602-480C0FF6C6E0}" type="slidenum">
              <a:rPr lang="en-CA" smtClean="0"/>
              <a:t>‹#›</a:t>
            </a:fld>
            <a:endParaRPr lang="en-CA"/>
          </a:p>
        </p:txBody>
      </p:sp>
    </p:spTree>
    <p:extLst>
      <p:ext uri="{BB962C8B-B14F-4D97-AF65-F5344CB8AC3E}">
        <p14:creationId xmlns:p14="http://schemas.microsoft.com/office/powerpoint/2010/main" val="345112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97C28A8-BF8B-42B6-9A7B-21DA54522C65}" type="datetimeFigureOut">
              <a:rPr lang="en-CA" smtClean="0"/>
              <a:t>14/01/2016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F9B3C94-8B89-4F74-A602-480C0FF6C6E0}" type="slidenum">
              <a:rPr lang="en-CA" smtClean="0"/>
              <a:t>‹#›</a:t>
            </a:fld>
            <a:endParaRPr lang="en-CA"/>
          </a:p>
        </p:txBody>
      </p:sp>
    </p:spTree>
    <p:extLst>
      <p:ext uri="{BB962C8B-B14F-4D97-AF65-F5344CB8AC3E}">
        <p14:creationId xmlns:p14="http://schemas.microsoft.com/office/powerpoint/2010/main" val="288444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97C28A8-BF8B-42B6-9A7B-21DA54522C65}" type="datetimeFigureOut">
              <a:rPr lang="en-CA" smtClean="0"/>
              <a:t>14/01/2016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F9B3C94-8B89-4F74-A602-480C0FF6C6E0}" type="slidenum">
              <a:rPr lang="en-CA" smtClean="0"/>
              <a:t>‹#›</a:t>
            </a:fld>
            <a:endParaRPr lang="en-CA"/>
          </a:p>
        </p:txBody>
      </p:sp>
    </p:spTree>
    <p:extLst>
      <p:ext uri="{BB962C8B-B14F-4D97-AF65-F5344CB8AC3E}">
        <p14:creationId xmlns:p14="http://schemas.microsoft.com/office/powerpoint/2010/main" val="280301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7C28A8-BF8B-42B6-9A7B-21DA54522C65}" type="datetimeFigureOut">
              <a:rPr lang="en-CA" smtClean="0"/>
              <a:t>14/01/2016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F9B3C94-8B89-4F74-A602-480C0FF6C6E0}" type="slidenum">
              <a:rPr lang="en-CA" smtClean="0"/>
              <a:t>‹#›</a:t>
            </a:fld>
            <a:endParaRPr lang="en-CA"/>
          </a:p>
        </p:txBody>
      </p:sp>
    </p:spTree>
    <p:extLst>
      <p:ext uri="{BB962C8B-B14F-4D97-AF65-F5344CB8AC3E}">
        <p14:creationId xmlns:p14="http://schemas.microsoft.com/office/powerpoint/2010/main" val="3929803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E97C28A8-BF8B-42B6-9A7B-21DA54522C65}" type="datetimeFigureOut">
              <a:rPr lang="en-CA" smtClean="0"/>
              <a:t>14/01/2016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F9B3C94-8B89-4F74-A602-480C0FF6C6E0}" type="slidenum">
              <a:rPr lang="en-CA" smtClean="0"/>
              <a:t>‹#›</a:t>
            </a:fld>
            <a:endParaRPr lang="en-CA"/>
          </a:p>
        </p:txBody>
      </p:sp>
    </p:spTree>
    <p:extLst>
      <p:ext uri="{BB962C8B-B14F-4D97-AF65-F5344CB8AC3E}">
        <p14:creationId xmlns:p14="http://schemas.microsoft.com/office/powerpoint/2010/main" val="14096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E97C28A8-BF8B-42B6-9A7B-21DA54522C65}" type="datetimeFigureOut">
              <a:rPr lang="en-CA" smtClean="0"/>
              <a:t>14/01/2016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F9B3C94-8B89-4F74-A602-480C0FF6C6E0}" type="slidenum">
              <a:rPr lang="en-CA" smtClean="0"/>
              <a:t>‹#›</a:t>
            </a:fld>
            <a:endParaRPr lang="en-CA"/>
          </a:p>
        </p:txBody>
      </p:sp>
    </p:spTree>
    <p:extLst>
      <p:ext uri="{BB962C8B-B14F-4D97-AF65-F5344CB8AC3E}">
        <p14:creationId xmlns:p14="http://schemas.microsoft.com/office/powerpoint/2010/main" val="2331568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E97C28A8-BF8B-42B6-9A7B-21DA54522C65}" type="datetimeFigureOut">
              <a:rPr lang="en-CA" smtClean="0"/>
              <a:t>14/01/2016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F9B3C94-8B89-4F74-A602-480C0FF6C6E0}" type="slidenum">
              <a:rPr lang="en-CA" smtClean="0"/>
              <a:t>‹#›</a:t>
            </a:fld>
            <a:endParaRPr lang="en-CA"/>
          </a:p>
        </p:txBody>
      </p:sp>
    </p:spTree>
    <p:extLst>
      <p:ext uri="{BB962C8B-B14F-4D97-AF65-F5344CB8AC3E}">
        <p14:creationId xmlns:p14="http://schemas.microsoft.com/office/powerpoint/2010/main" val="3863359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7C28A8-BF8B-42B6-9A7B-21DA54522C65}" type="datetimeFigureOut">
              <a:rPr lang="en-CA" smtClean="0"/>
              <a:t>14/01/2016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F9B3C94-8B89-4F74-A602-480C0FF6C6E0}" type="slidenum">
              <a:rPr lang="en-CA" smtClean="0"/>
              <a:t>‹#›</a:t>
            </a:fld>
            <a:endParaRPr lang="en-CA"/>
          </a:p>
        </p:txBody>
      </p:sp>
    </p:spTree>
    <p:extLst>
      <p:ext uri="{BB962C8B-B14F-4D97-AF65-F5344CB8AC3E}">
        <p14:creationId xmlns:p14="http://schemas.microsoft.com/office/powerpoint/2010/main" val="213056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7C28A8-BF8B-42B6-9A7B-21DA54522C65}" type="datetimeFigureOut">
              <a:rPr lang="en-CA" smtClean="0"/>
              <a:t>14/01/2016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F9B3C94-8B89-4F74-A602-480C0FF6C6E0}" type="slidenum">
              <a:rPr lang="en-CA" smtClean="0"/>
              <a:t>‹#›</a:t>
            </a:fld>
            <a:endParaRPr lang="en-CA"/>
          </a:p>
        </p:txBody>
      </p:sp>
    </p:spTree>
    <p:extLst>
      <p:ext uri="{BB962C8B-B14F-4D97-AF65-F5344CB8AC3E}">
        <p14:creationId xmlns:p14="http://schemas.microsoft.com/office/powerpoint/2010/main" val="18608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7C28A8-BF8B-42B6-9A7B-21DA54522C65}" type="datetimeFigureOut">
              <a:rPr lang="en-CA" smtClean="0"/>
              <a:t>14/01/2016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F9B3C94-8B89-4F74-A602-480C0FF6C6E0}" type="slidenum">
              <a:rPr lang="en-CA" smtClean="0"/>
              <a:t>‹#›</a:t>
            </a:fld>
            <a:endParaRPr lang="en-CA"/>
          </a:p>
        </p:txBody>
      </p:sp>
    </p:spTree>
    <p:extLst>
      <p:ext uri="{BB962C8B-B14F-4D97-AF65-F5344CB8AC3E}">
        <p14:creationId xmlns:p14="http://schemas.microsoft.com/office/powerpoint/2010/main" val="195745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C28A8-BF8B-42B6-9A7B-21DA54522C65}" type="datetimeFigureOut">
              <a:rPr lang="en-CA" smtClean="0"/>
              <a:t>14/01/2016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B3C94-8B89-4F74-A602-480C0FF6C6E0}" type="slidenum">
              <a:rPr lang="en-CA" smtClean="0"/>
              <a:t>‹#›</a:t>
            </a:fld>
            <a:endParaRPr lang="en-CA"/>
          </a:p>
        </p:txBody>
      </p:sp>
    </p:spTree>
    <p:extLst>
      <p:ext uri="{BB962C8B-B14F-4D97-AF65-F5344CB8AC3E}">
        <p14:creationId xmlns:p14="http://schemas.microsoft.com/office/powerpoint/2010/main" val="3293489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chpca.net/" TargetMode="External"/><Relationship Id="rId2" Type="http://schemas.openxmlformats.org/officeDocument/2006/relationships/hyperlink" Target="http://www.advancecareplanning.ca/" TargetMode="External"/><Relationship Id="rId1" Type="http://schemas.openxmlformats.org/officeDocument/2006/relationships/slideLayout" Target="../slideLayouts/slideLayout2.xml"/><Relationship Id="rId5" Type="http://schemas.openxmlformats.org/officeDocument/2006/relationships/hyperlink" Target="http://www.seniors.gov.on.ca/" TargetMode="External"/><Relationship Id="rId4" Type="http://schemas.openxmlformats.org/officeDocument/2006/relationships/hyperlink" Target="http://www.e-laws.gov.on.ca/"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10" Type="http://schemas.openxmlformats.org/officeDocument/2006/relationships/image" Target="../media/image19.emf"/><Relationship Id="rId4" Type="http://schemas.openxmlformats.org/officeDocument/2006/relationships/image" Target="../media/image13.jpeg"/><Relationship Id="rId9"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AppData\Local\temp\Temp1_EOLFN ACP Pics (3).zip\EOLFN Advance Care Planning - print ready-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548680"/>
            <a:ext cx="8352928"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5517232"/>
            <a:ext cx="7772400" cy="1152128"/>
          </a:xfrm>
        </p:spPr>
        <p:txBody>
          <a:bodyPr>
            <a:normAutofit/>
          </a:bodyPr>
          <a:lstStyle/>
          <a:p>
            <a:r>
              <a:rPr lang="en-US" sz="4800" b="1" dirty="0" smtClean="0"/>
              <a:t>Advance Care Planning</a:t>
            </a:r>
            <a:endParaRPr lang="en-CA" sz="4800" b="1" dirty="0"/>
          </a:p>
        </p:txBody>
      </p:sp>
    </p:spTree>
    <p:extLst>
      <p:ext uri="{BB962C8B-B14F-4D97-AF65-F5344CB8AC3E}">
        <p14:creationId xmlns:p14="http://schemas.microsoft.com/office/powerpoint/2010/main" val="1152109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AppData\Local\temp\Temp1_EOLFN ACP Pics (8).zip\EOLFN Advance Care Planning - print ready Portrait-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6631"/>
            <a:ext cx="4573985" cy="653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32040" y="116631"/>
            <a:ext cx="3826768" cy="850106"/>
          </a:xfrm>
        </p:spPr>
        <p:txBody>
          <a:bodyPr/>
          <a:lstStyle/>
          <a:p>
            <a:r>
              <a:rPr lang="en-US" b="1" dirty="0" smtClean="0"/>
              <a:t>Remember</a:t>
            </a:r>
            <a:endParaRPr lang="en-CA" b="1" dirty="0"/>
          </a:p>
        </p:txBody>
      </p:sp>
      <p:sp>
        <p:nvSpPr>
          <p:cNvPr id="3" name="Content Placeholder 2"/>
          <p:cNvSpPr>
            <a:spLocks noGrp="1"/>
          </p:cNvSpPr>
          <p:nvPr>
            <p:ph idx="1"/>
          </p:nvPr>
        </p:nvSpPr>
        <p:spPr>
          <a:xfrm>
            <a:off x="4753497" y="1124744"/>
            <a:ext cx="4283000" cy="5400600"/>
          </a:xfrm>
        </p:spPr>
        <p:txBody>
          <a:bodyPr>
            <a:normAutofit/>
          </a:bodyPr>
          <a:lstStyle/>
          <a:p>
            <a:r>
              <a:rPr lang="en-US" sz="3900" b="1" dirty="0" smtClean="0">
                <a:solidFill>
                  <a:schemeClr val="tx2"/>
                </a:solidFill>
              </a:rPr>
              <a:t>Not every care wish can be discussed</a:t>
            </a:r>
          </a:p>
          <a:p>
            <a:r>
              <a:rPr lang="en-US" sz="3900" b="1" dirty="0" smtClean="0">
                <a:solidFill>
                  <a:schemeClr val="tx2"/>
                </a:solidFill>
              </a:rPr>
              <a:t>You have the right to ask questions</a:t>
            </a:r>
          </a:p>
          <a:p>
            <a:r>
              <a:rPr lang="en-US" sz="3900" b="1" dirty="0" smtClean="0">
                <a:solidFill>
                  <a:schemeClr val="tx2"/>
                </a:solidFill>
              </a:rPr>
              <a:t>Ask for the Aboriginal Patient Navigator</a:t>
            </a:r>
            <a:endParaRPr lang="en-CA" sz="3900" b="1" dirty="0">
              <a:solidFill>
                <a:schemeClr val="tx2"/>
              </a:solidFill>
            </a:endParaRPr>
          </a:p>
        </p:txBody>
      </p:sp>
    </p:spTree>
    <p:extLst>
      <p:ext uri="{BB962C8B-B14F-4D97-AF65-F5344CB8AC3E}">
        <p14:creationId xmlns:p14="http://schemas.microsoft.com/office/powerpoint/2010/main" val="1651300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697" y="1098754"/>
            <a:ext cx="8229600" cy="5498597"/>
          </a:xfrm>
        </p:spPr>
        <p:txBody>
          <a:bodyPr>
            <a:normAutofit/>
          </a:bodyPr>
          <a:lstStyle/>
          <a:p>
            <a:pPr algn="ctr">
              <a:lnSpc>
                <a:spcPct val="80000"/>
              </a:lnSpc>
              <a:buFont typeface="Wingdings" pitchFamily="2" charset="2"/>
              <a:buNone/>
            </a:pPr>
            <a:endParaRPr lang="en-US" dirty="0"/>
          </a:p>
          <a:p>
            <a:pPr algn="ctr">
              <a:lnSpc>
                <a:spcPct val="80000"/>
              </a:lnSpc>
              <a:buFont typeface="Wingdings" pitchFamily="2" charset="2"/>
              <a:buNone/>
            </a:pPr>
            <a:endParaRPr lang="en-CA" dirty="0" smtClean="0"/>
          </a:p>
          <a:p>
            <a:pPr algn="ctr">
              <a:lnSpc>
                <a:spcPct val="80000"/>
              </a:lnSpc>
              <a:buFont typeface="Wingdings" pitchFamily="2" charset="2"/>
              <a:buNone/>
            </a:pPr>
            <a:endParaRPr lang="en-CA" dirty="0" smtClean="0"/>
          </a:p>
          <a:p>
            <a:pPr algn="ctr">
              <a:lnSpc>
                <a:spcPct val="80000"/>
              </a:lnSpc>
              <a:buFont typeface="Wingdings" pitchFamily="2" charset="2"/>
              <a:buNone/>
            </a:pPr>
            <a:endParaRPr lang="en-CA" dirty="0"/>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333882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References</a:t>
            </a:r>
            <a:endParaRPr lang="en-CA"/>
          </a:p>
        </p:txBody>
      </p:sp>
      <p:sp>
        <p:nvSpPr>
          <p:cNvPr id="3" name="Content Placeholder 2"/>
          <p:cNvSpPr>
            <a:spLocks noGrp="1"/>
          </p:cNvSpPr>
          <p:nvPr>
            <p:ph idx="1"/>
          </p:nvPr>
        </p:nvSpPr>
        <p:spPr/>
        <p:txBody>
          <a:bodyPr/>
          <a:lstStyle/>
          <a:p>
            <a:r>
              <a:rPr lang="en-CA" dirty="0" smtClean="0">
                <a:hlinkClick r:id="rId2"/>
              </a:rPr>
              <a:t>www.advancecareplanning.ca</a:t>
            </a:r>
            <a:endParaRPr lang="en-CA" dirty="0" smtClean="0"/>
          </a:p>
          <a:p>
            <a:r>
              <a:rPr lang="en-CA" dirty="0">
                <a:hlinkClick r:id="rId3"/>
              </a:rPr>
              <a:t>www.chpca.net</a:t>
            </a:r>
            <a:endParaRPr lang="en-CA" dirty="0"/>
          </a:p>
          <a:p>
            <a:r>
              <a:rPr lang="en-CA" dirty="0" smtClean="0">
                <a:hlinkClick r:id="rId4"/>
              </a:rPr>
              <a:t>www.e-laws.gov.on.ca</a:t>
            </a:r>
            <a:r>
              <a:rPr lang="en-CA" dirty="0" smtClean="0"/>
              <a:t> </a:t>
            </a:r>
          </a:p>
          <a:p>
            <a:r>
              <a:rPr lang="en-CA" dirty="0" smtClean="0">
                <a:hlinkClick r:id="rId5"/>
              </a:rPr>
              <a:t>www.seniors.gov.on.ca</a:t>
            </a:r>
            <a:r>
              <a:rPr lang="en-CA" dirty="0" smtClean="0"/>
              <a:t> </a:t>
            </a:r>
          </a:p>
          <a:p>
            <a:endParaRPr lang="en-CA" dirty="0"/>
          </a:p>
          <a:p>
            <a:r>
              <a:rPr lang="en-CA" dirty="0" smtClean="0"/>
              <a:t>Reference local agencies and community</a:t>
            </a:r>
          </a:p>
          <a:p>
            <a:endParaRPr lang="en-CA" dirty="0"/>
          </a:p>
        </p:txBody>
      </p:sp>
    </p:spTree>
    <p:extLst>
      <p:ext uri="{BB962C8B-B14F-4D97-AF65-F5344CB8AC3E}">
        <p14:creationId xmlns:p14="http://schemas.microsoft.com/office/powerpoint/2010/main" val="2420684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pPr algn="ctr"/>
            <a:r>
              <a:rPr lang="en-US" dirty="0" smtClean="0"/>
              <a:t>Acknowledgements</a:t>
            </a:r>
            <a:endParaRPr lang="en-US" dirty="0"/>
          </a:p>
        </p:txBody>
      </p:sp>
      <p:pic>
        <p:nvPicPr>
          <p:cNvPr id="1026" name="Picture 2" descr="sncouncil-logo"/>
          <p:cNvPicPr>
            <a:picLocks noChangeAspect="1" noChangeArrowheads="1"/>
          </p:cNvPicPr>
          <p:nvPr/>
        </p:nvPicPr>
        <p:blipFill>
          <a:blip r:embed="rId3" cstate="print"/>
          <a:srcRect/>
          <a:stretch>
            <a:fillRect/>
          </a:stretch>
        </p:blipFill>
        <p:spPr bwMode="auto">
          <a:xfrm>
            <a:off x="3314699" y="1662310"/>
            <a:ext cx="2895600" cy="434340"/>
          </a:xfrm>
          <a:prstGeom prst="rect">
            <a:avLst/>
          </a:prstGeom>
          <a:noFill/>
          <a:ln w="9525">
            <a:noFill/>
            <a:miter lim="800000"/>
            <a:headEnd/>
            <a:tailEnd/>
          </a:ln>
        </p:spPr>
      </p:pic>
      <p:pic>
        <p:nvPicPr>
          <p:cNvPr id="10" name="Picture 9" descr="CIHR logo+text (CMYK)-1.jpg"/>
          <p:cNvPicPr>
            <a:picLocks noChangeAspect="1"/>
          </p:cNvPicPr>
          <p:nvPr/>
        </p:nvPicPr>
        <p:blipFill>
          <a:blip r:embed="rId4" cstate="print"/>
          <a:stretch>
            <a:fillRect/>
          </a:stretch>
        </p:blipFill>
        <p:spPr>
          <a:xfrm>
            <a:off x="5995555" y="4894795"/>
            <a:ext cx="1684106" cy="1048150"/>
          </a:xfrm>
          <a:prstGeom prst="rect">
            <a:avLst/>
          </a:prstGeom>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Oval 13"/>
          <p:cNvSpPr/>
          <p:nvPr/>
        </p:nvSpPr>
        <p:spPr>
          <a:xfrm>
            <a:off x="2209800" y="1371600"/>
            <a:ext cx="4267200" cy="457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50" name="Picture 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9099" y="5441231"/>
            <a:ext cx="3087687" cy="37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855" y="3536754"/>
            <a:ext cx="1917330" cy="1030956"/>
          </a:xfrm>
          <a:prstGeom prst="rect">
            <a:avLst/>
          </a:prstGeom>
        </p:spPr>
      </p:pic>
      <p:pic>
        <p:nvPicPr>
          <p:cNvPr id="7" name="Content Placeholder 6"/>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23441" y="2389718"/>
            <a:ext cx="3534159" cy="538718"/>
          </a:xfr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3443" y="2541153"/>
            <a:ext cx="2456914" cy="774565"/>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7044" y="3536754"/>
            <a:ext cx="1951788" cy="1106013"/>
          </a:xfrm>
          <a:prstGeom prst="rect">
            <a:avLst/>
          </a:prstGeom>
        </p:spPr>
      </p:pic>
      <p:pic>
        <p:nvPicPr>
          <p:cNvPr id="13" name="Picture 12"/>
          <p:cNvPicPr/>
          <p:nvPr/>
        </p:nvPicPr>
        <p:blipFill>
          <a:blip r:embed="rId10">
            <a:extLst>
              <a:ext uri="{28A0092B-C50C-407E-A947-70E740481C1C}">
                <a14:useLocalDpi xmlns:a14="http://schemas.microsoft.com/office/drawing/2010/main" val="0"/>
              </a:ext>
            </a:extLst>
          </a:blip>
          <a:srcRect/>
          <a:stretch>
            <a:fillRect/>
          </a:stretch>
        </p:blipFill>
        <p:spPr bwMode="auto">
          <a:xfrm>
            <a:off x="3706993" y="2874648"/>
            <a:ext cx="2111013" cy="1796708"/>
          </a:xfrm>
          <a:prstGeom prst="rect">
            <a:avLst/>
          </a:prstGeom>
          <a:noFill/>
          <a:ln w="12700">
            <a:solidFill>
              <a:schemeClr val="tx1"/>
            </a:solidFill>
          </a:ln>
        </p:spPr>
      </p:pic>
    </p:spTree>
    <p:extLst>
      <p:ext uri="{BB962C8B-B14F-4D97-AF65-F5344CB8AC3E}">
        <p14:creationId xmlns:p14="http://schemas.microsoft.com/office/powerpoint/2010/main" val="140382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948" y="188640"/>
            <a:ext cx="8229600" cy="940966"/>
          </a:xfrm>
        </p:spPr>
        <p:txBody>
          <a:bodyPr/>
          <a:lstStyle/>
          <a:p>
            <a:r>
              <a:rPr lang="en-US" b="1" dirty="0" smtClean="0">
                <a:solidFill>
                  <a:srgbClr val="800000"/>
                </a:solidFill>
              </a:rPr>
              <a:t>Advance Care Planning Is Not:</a:t>
            </a:r>
            <a:endParaRPr lang="en-CA" b="1" dirty="0">
              <a:solidFill>
                <a:srgbClr val="8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24744"/>
            <a:ext cx="8820472" cy="5472607"/>
          </a:xfrm>
          <a:prstGeom prst="rect">
            <a:avLst/>
          </a:prstGeom>
        </p:spPr>
      </p:pic>
      <p:sp>
        <p:nvSpPr>
          <p:cNvPr id="3" name="Content Placeholder 2"/>
          <p:cNvSpPr>
            <a:spLocks noGrp="1"/>
          </p:cNvSpPr>
          <p:nvPr>
            <p:ph idx="1"/>
          </p:nvPr>
        </p:nvSpPr>
        <p:spPr>
          <a:xfrm>
            <a:off x="457200" y="1340768"/>
            <a:ext cx="8435280" cy="4785395"/>
          </a:xfrm>
        </p:spPr>
        <p:txBody>
          <a:bodyPr/>
          <a:lstStyle/>
          <a:p>
            <a:pPr algn="r"/>
            <a:r>
              <a:rPr lang="en-US" sz="4000" b="1" dirty="0" smtClean="0">
                <a:solidFill>
                  <a:srgbClr val="800000"/>
                </a:solidFill>
              </a:rPr>
              <a:t>A Will</a:t>
            </a:r>
          </a:p>
          <a:p>
            <a:pPr algn="r"/>
            <a:r>
              <a:rPr lang="en-US" sz="4000" b="1" dirty="0" smtClean="0">
                <a:solidFill>
                  <a:srgbClr val="800000"/>
                </a:solidFill>
              </a:rPr>
              <a:t>About death</a:t>
            </a:r>
          </a:p>
          <a:p>
            <a:pPr algn="r"/>
            <a:endParaRPr lang="en-US" sz="3600" b="1" dirty="0" smtClean="0">
              <a:solidFill>
                <a:srgbClr val="C00000"/>
              </a:solidFill>
            </a:endParaRPr>
          </a:p>
          <a:p>
            <a:pPr algn="r"/>
            <a:endParaRPr lang="en-US" sz="3600" b="1" dirty="0" smtClean="0">
              <a:solidFill>
                <a:srgbClr val="C00000"/>
              </a:solidFill>
            </a:endParaRPr>
          </a:p>
          <a:p>
            <a:endParaRPr lang="en-US" dirty="0" smtClean="0"/>
          </a:p>
          <a:p>
            <a:endParaRPr lang="en-CA" dirty="0"/>
          </a:p>
        </p:txBody>
      </p:sp>
    </p:spTree>
    <p:extLst>
      <p:ext uri="{BB962C8B-B14F-4D97-AF65-F5344CB8AC3E}">
        <p14:creationId xmlns:p14="http://schemas.microsoft.com/office/powerpoint/2010/main" val="2456144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advance care planning?</a:t>
            </a:r>
            <a:endParaRPr lang="en-CA"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57" y="1340769"/>
            <a:ext cx="8856984" cy="5400600"/>
          </a:xfrm>
          <a:prstGeom prst="rect">
            <a:avLst/>
          </a:prstGeom>
        </p:spPr>
      </p:pic>
      <p:sp>
        <p:nvSpPr>
          <p:cNvPr id="3" name="Content Placeholder 2"/>
          <p:cNvSpPr>
            <a:spLocks noGrp="1"/>
          </p:cNvSpPr>
          <p:nvPr>
            <p:ph idx="1"/>
          </p:nvPr>
        </p:nvSpPr>
        <p:spPr>
          <a:xfrm>
            <a:off x="123109" y="1600200"/>
            <a:ext cx="8563691" cy="5113784"/>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smtClean="0"/>
          </a:p>
          <a:p>
            <a:r>
              <a:rPr lang="en-US" sz="4000" b="1" dirty="0" smtClean="0">
                <a:solidFill>
                  <a:srgbClr val="FFFF00"/>
                </a:solidFill>
              </a:rPr>
              <a:t>Mapping out your wishes</a:t>
            </a:r>
          </a:p>
          <a:p>
            <a:r>
              <a:rPr lang="en-US" sz="4000" b="1" dirty="0" smtClean="0">
                <a:solidFill>
                  <a:srgbClr val="FFFF00"/>
                </a:solidFill>
              </a:rPr>
              <a:t>Choosing a spokesperson</a:t>
            </a:r>
          </a:p>
          <a:p>
            <a:endParaRPr lang="en-US" b="1" dirty="0" smtClean="0">
              <a:solidFill>
                <a:srgbClr val="FFFF00"/>
              </a:solidFill>
            </a:endParaRPr>
          </a:p>
          <a:p>
            <a:endParaRPr lang="en-US" dirty="0" smtClean="0"/>
          </a:p>
          <a:p>
            <a:endParaRPr lang="en-CA" dirty="0"/>
          </a:p>
        </p:txBody>
      </p:sp>
    </p:spTree>
    <p:extLst>
      <p:ext uri="{BB962C8B-B14F-4D97-AF65-F5344CB8AC3E}">
        <p14:creationId xmlns:p14="http://schemas.microsoft.com/office/powerpoint/2010/main" val="2212872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12"/>
            <a:ext cx="8229600" cy="1012974"/>
          </a:xfrm>
        </p:spPr>
        <p:txBody>
          <a:bodyPr>
            <a:normAutofit fontScale="90000"/>
          </a:bodyPr>
          <a:lstStyle/>
          <a:p>
            <a:r>
              <a:rPr lang="en-US" b="1" dirty="0" smtClean="0">
                <a:solidFill>
                  <a:srgbClr val="800000"/>
                </a:solidFill>
              </a:rPr>
              <a:t>What is a Substitute Decision Maker?</a:t>
            </a:r>
            <a:endParaRPr lang="en-CA" b="1" dirty="0">
              <a:solidFill>
                <a:srgbClr val="800000"/>
              </a:solidFill>
            </a:endParaRPr>
          </a:p>
        </p:txBody>
      </p:sp>
      <p:pic>
        <p:nvPicPr>
          <p:cNvPr id="1026" name="Picture 2" descr="C:\Users\user\AppData\Local\temp\Temp1_EOLFN ACP Pics (2).zip\EOLFN Advance Care Planning - print ready-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980728"/>
            <a:ext cx="8784976" cy="568863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9512" y="5013176"/>
            <a:ext cx="8229600" cy="1867664"/>
          </a:xfrm>
        </p:spPr>
        <p:txBody>
          <a:bodyPr>
            <a:normAutofit/>
          </a:bodyPr>
          <a:lstStyle/>
          <a:p>
            <a:r>
              <a:rPr lang="en-US" sz="4800" b="1" dirty="0" smtClean="0"/>
              <a:t>Spokesperson </a:t>
            </a:r>
          </a:p>
          <a:p>
            <a:r>
              <a:rPr lang="en-US" sz="4800" b="1" dirty="0" smtClean="0"/>
              <a:t>Hierarchy</a:t>
            </a:r>
          </a:p>
          <a:p>
            <a:endParaRPr lang="en-US" dirty="0" smtClean="0"/>
          </a:p>
          <a:p>
            <a:pPr marL="0" indent="0" algn="r">
              <a:buNone/>
            </a:pPr>
            <a:endParaRPr lang="en-CA" dirty="0"/>
          </a:p>
        </p:txBody>
      </p:sp>
    </p:spTree>
    <p:extLst>
      <p:ext uri="{BB962C8B-B14F-4D97-AF65-F5344CB8AC3E}">
        <p14:creationId xmlns:p14="http://schemas.microsoft.com/office/powerpoint/2010/main" val="2492033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82752" cy="922114"/>
          </a:xfrm>
        </p:spPr>
        <p:txBody>
          <a:bodyPr/>
          <a:lstStyle/>
          <a:p>
            <a:r>
              <a:rPr lang="en-US" b="1" dirty="0" smtClean="0">
                <a:solidFill>
                  <a:schemeClr val="tx2"/>
                </a:solidFill>
              </a:rPr>
              <a:t>Hierarchy</a:t>
            </a:r>
            <a:endParaRPr lang="en-CA" b="1" dirty="0">
              <a:solidFill>
                <a:schemeClr val="tx2"/>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30125"/>
            <a:ext cx="4437646"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79512" y="1268760"/>
            <a:ext cx="4752528" cy="5328592"/>
          </a:xfrm>
        </p:spPr>
        <p:txBody>
          <a:bodyPr>
            <a:normAutofit fontScale="85000" lnSpcReduction="10000"/>
          </a:bodyPr>
          <a:lstStyle/>
          <a:p>
            <a:pPr marL="0" indent="0">
              <a:buNone/>
            </a:pPr>
            <a:r>
              <a:rPr lang="en-CA" dirty="0" smtClean="0"/>
              <a:t>1) A </a:t>
            </a:r>
            <a:r>
              <a:rPr lang="en-CA" dirty="0"/>
              <a:t>court appointed SDM</a:t>
            </a:r>
          </a:p>
          <a:p>
            <a:pPr marL="0" indent="0">
              <a:buNone/>
            </a:pPr>
            <a:r>
              <a:rPr lang="en-CA" dirty="0"/>
              <a:t>2) Power of attorney for personal care</a:t>
            </a:r>
          </a:p>
          <a:p>
            <a:pPr marL="0" indent="0">
              <a:buNone/>
            </a:pPr>
            <a:r>
              <a:rPr lang="en-CA" dirty="0"/>
              <a:t>3) Someone appointed by the </a:t>
            </a:r>
            <a:r>
              <a:rPr lang="en-CA" dirty="0" smtClean="0"/>
              <a:t>Consent and </a:t>
            </a:r>
            <a:r>
              <a:rPr lang="en-CA" dirty="0"/>
              <a:t>Capacity Board</a:t>
            </a:r>
          </a:p>
          <a:p>
            <a:pPr marL="0" indent="0">
              <a:buNone/>
            </a:pPr>
            <a:r>
              <a:rPr lang="en-CA" dirty="0"/>
              <a:t>4) Spouse or common law partner</a:t>
            </a:r>
          </a:p>
          <a:p>
            <a:pPr marL="0" indent="0">
              <a:buNone/>
            </a:pPr>
            <a:r>
              <a:rPr lang="en-CA" dirty="0"/>
              <a:t>5) Your </a:t>
            </a:r>
            <a:r>
              <a:rPr lang="en-CA" dirty="0" smtClean="0"/>
              <a:t>children or your parent</a:t>
            </a:r>
            <a:endParaRPr lang="en-CA" dirty="0"/>
          </a:p>
          <a:p>
            <a:pPr marL="0" indent="0">
              <a:buNone/>
            </a:pPr>
            <a:r>
              <a:rPr lang="en-CA" dirty="0"/>
              <a:t>6) </a:t>
            </a:r>
            <a:r>
              <a:rPr lang="en-CA" dirty="0" smtClean="0"/>
              <a:t>Parent with right </a:t>
            </a:r>
            <a:r>
              <a:rPr lang="en-CA" smtClean="0"/>
              <a:t>of access</a:t>
            </a:r>
            <a:endParaRPr lang="en-CA" dirty="0"/>
          </a:p>
          <a:p>
            <a:pPr marL="0" indent="0">
              <a:buNone/>
            </a:pPr>
            <a:r>
              <a:rPr lang="en-CA" dirty="0"/>
              <a:t>7) Your brothers or sisters</a:t>
            </a:r>
          </a:p>
          <a:p>
            <a:pPr marL="0" indent="0">
              <a:buNone/>
            </a:pPr>
            <a:r>
              <a:rPr lang="en-CA" dirty="0"/>
              <a:t>8) Any other </a:t>
            </a:r>
            <a:r>
              <a:rPr lang="en-CA" dirty="0" smtClean="0"/>
              <a:t>relative</a:t>
            </a:r>
            <a:endParaRPr lang="en-CA" dirty="0"/>
          </a:p>
        </p:txBody>
      </p:sp>
    </p:spTree>
    <p:extLst>
      <p:ext uri="{BB962C8B-B14F-4D97-AF65-F5344CB8AC3E}">
        <p14:creationId xmlns:p14="http://schemas.microsoft.com/office/powerpoint/2010/main" val="1454748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116632"/>
            <a:ext cx="8229600" cy="998984"/>
          </a:xfrm>
        </p:spPr>
        <p:txBody>
          <a:bodyPr/>
          <a:lstStyle/>
          <a:p>
            <a:r>
              <a:rPr lang="en-US" b="1" dirty="0" smtClean="0">
                <a:solidFill>
                  <a:srgbClr val="002060"/>
                </a:solidFill>
              </a:rPr>
              <a:t>Why advance care plan?</a:t>
            </a:r>
            <a:endParaRPr lang="en-CA" b="1" dirty="0">
              <a:solidFill>
                <a:srgbClr val="00206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24744"/>
            <a:ext cx="8712968" cy="5611823"/>
          </a:xfrm>
          <a:prstGeom prst="rect">
            <a:avLst/>
          </a:prstGeom>
        </p:spPr>
      </p:pic>
      <p:sp>
        <p:nvSpPr>
          <p:cNvPr id="3" name="Content Placeholder 2"/>
          <p:cNvSpPr>
            <a:spLocks noGrp="1"/>
          </p:cNvSpPr>
          <p:nvPr>
            <p:ph idx="1"/>
          </p:nvPr>
        </p:nvSpPr>
        <p:spPr>
          <a:xfrm>
            <a:off x="-144524" y="1144960"/>
            <a:ext cx="9505056" cy="3949899"/>
          </a:xfrm>
        </p:spPr>
        <p:txBody>
          <a:bodyPr/>
          <a:lstStyle/>
          <a:p>
            <a:pPr lvl="5"/>
            <a:r>
              <a:rPr lang="en-US" sz="3600" b="1" dirty="0" smtClean="0"/>
              <a:t>Respects your values and beliefs   </a:t>
            </a:r>
          </a:p>
          <a:p>
            <a:pPr lvl="5"/>
            <a:r>
              <a:rPr lang="en-US" sz="3600" b="1" dirty="0" smtClean="0"/>
              <a:t>Guides loved ones </a:t>
            </a:r>
            <a:endParaRPr lang="en-US" sz="3600" b="1" dirty="0"/>
          </a:p>
          <a:p>
            <a:pPr lvl="5"/>
            <a:r>
              <a:rPr lang="en-US" sz="3600" b="1" dirty="0" smtClean="0"/>
              <a:t>Aids in navigating western medicine</a:t>
            </a:r>
          </a:p>
          <a:p>
            <a:pPr marL="0" indent="0">
              <a:buNone/>
            </a:pPr>
            <a:endParaRPr lang="en-CA" dirty="0"/>
          </a:p>
        </p:txBody>
      </p:sp>
    </p:spTree>
    <p:extLst>
      <p:ext uri="{BB962C8B-B14F-4D97-AF65-F5344CB8AC3E}">
        <p14:creationId xmlns:p14="http://schemas.microsoft.com/office/powerpoint/2010/main" val="10276481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AppData\Local\temp\Temp1_EOLFN ACP Pics (4).zip\EOLFN Advance Care Planning - print ready-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442" y="1052736"/>
            <a:ext cx="8712968" cy="5640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1126" y="130622"/>
            <a:ext cx="8229600" cy="922114"/>
          </a:xfrm>
        </p:spPr>
        <p:txBody>
          <a:bodyPr/>
          <a:lstStyle/>
          <a:p>
            <a:r>
              <a:rPr lang="en-US" b="1" dirty="0" smtClean="0">
                <a:solidFill>
                  <a:srgbClr val="800000"/>
                </a:solidFill>
              </a:rPr>
              <a:t>Benefits of advance care planning</a:t>
            </a:r>
            <a:endParaRPr lang="en-CA" b="1" dirty="0">
              <a:solidFill>
                <a:srgbClr val="800000"/>
              </a:solidFill>
            </a:endParaRPr>
          </a:p>
        </p:txBody>
      </p:sp>
      <p:sp>
        <p:nvSpPr>
          <p:cNvPr id="3" name="Content Placeholder 2"/>
          <p:cNvSpPr>
            <a:spLocks noGrp="1"/>
          </p:cNvSpPr>
          <p:nvPr>
            <p:ph idx="1"/>
          </p:nvPr>
        </p:nvSpPr>
        <p:spPr>
          <a:xfrm>
            <a:off x="-1980728" y="4437112"/>
            <a:ext cx="8064896" cy="4199670"/>
          </a:xfrm>
        </p:spPr>
        <p:txBody>
          <a:bodyPr>
            <a:normAutofit/>
          </a:bodyPr>
          <a:lstStyle/>
          <a:p>
            <a:pPr lvl="5"/>
            <a:r>
              <a:rPr lang="en-US" sz="4000" b="1" dirty="0" smtClean="0">
                <a:solidFill>
                  <a:schemeClr val="bg1"/>
                </a:solidFill>
              </a:rPr>
              <a:t>Peace of Mind</a:t>
            </a:r>
          </a:p>
          <a:p>
            <a:pPr lvl="5"/>
            <a:r>
              <a:rPr lang="en-US" sz="4000" b="1" dirty="0" err="1" smtClean="0">
                <a:solidFill>
                  <a:schemeClr val="bg1"/>
                </a:solidFill>
              </a:rPr>
              <a:t>Honours</a:t>
            </a:r>
            <a:r>
              <a:rPr lang="en-US" sz="4000" b="1" dirty="0" smtClean="0">
                <a:solidFill>
                  <a:schemeClr val="bg1"/>
                </a:solidFill>
              </a:rPr>
              <a:t> </a:t>
            </a:r>
            <a:r>
              <a:rPr lang="en-US" sz="4000" b="1" dirty="0">
                <a:solidFill>
                  <a:schemeClr val="bg1"/>
                </a:solidFill>
              </a:rPr>
              <a:t>Y</a:t>
            </a:r>
            <a:r>
              <a:rPr lang="en-US" sz="4000" b="1" dirty="0" smtClean="0">
                <a:solidFill>
                  <a:schemeClr val="bg1"/>
                </a:solidFill>
              </a:rPr>
              <a:t>our </a:t>
            </a:r>
            <a:r>
              <a:rPr lang="en-US" sz="4000" b="1" dirty="0">
                <a:solidFill>
                  <a:schemeClr val="bg1"/>
                </a:solidFill>
              </a:rPr>
              <a:t>W</a:t>
            </a:r>
            <a:r>
              <a:rPr lang="en-US" sz="4000" b="1" dirty="0" smtClean="0">
                <a:solidFill>
                  <a:schemeClr val="bg1"/>
                </a:solidFill>
              </a:rPr>
              <a:t>ishes</a:t>
            </a:r>
          </a:p>
          <a:p>
            <a:pPr lvl="5"/>
            <a:r>
              <a:rPr lang="en-US" sz="4000" b="1" dirty="0" smtClean="0">
                <a:solidFill>
                  <a:schemeClr val="bg1"/>
                </a:solidFill>
              </a:rPr>
              <a:t>Helps Avoid </a:t>
            </a:r>
            <a:r>
              <a:rPr lang="en-US" sz="4000" b="1" dirty="0">
                <a:solidFill>
                  <a:schemeClr val="bg1"/>
                </a:solidFill>
              </a:rPr>
              <a:t>C</a:t>
            </a:r>
            <a:r>
              <a:rPr lang="en-US" sz="4000" b="1" dirty="0" smtClean="0">
                <a:solidFill>
                  <a:schemeClr val="bg1"/>
                </a:solidFill>
              </a:rPr>
              <a:t>onflict</a:t>
            </a:r>
          </a:p>
          <a:p>
            <a:pPr marL="0" indent="0">
              <a:buNone/>
            </a:pPr>
            <a:endParaRPr lang="en-CA" sz="4400" dirty="0">
              <a:solidFill>
                <a:schemeClr val="bg1"/>
              </a:solidFill>
            </a:endParaRPr>
          </a:p>
        </p:txBody>
      </p:sp>
    </p:spTree>
    <p:extLst>
      <p:ext uri="{BB962C8B-B14F-4D97-AF65-F5344CB8AC3E}">
        <p14:creationId xmlns:p14="http://schemas.microsoft.com/office/powerpoint/2010/main" val="5397496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74"/>
            <a:ext cx="8229600" cy="1143000"/>
          </a:xfrm>
        </p:spPr>
        <p:txBody>
          <a:bodyPr/>
          <a:lstStyle/>
          <a:p>
            <a:r>
              <a:rPr lang="en-US" b="1" dirty="0" smtClean="0">
                <a:solidFill>
                  <a:srgbClr val="002060"/>
                </a:solidFill>
              </a:rPr>
              <a:t>Next Steps</a:t>
            </a:r>
            <a:endParaRPr lang="en-CA" b="1" dirty="0">
              <a:solidFill>
                <a:srgbClr val="00206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24744"/>
            <a:ext cx="8784976" cy="5544617"/>
          </a:xfrm>
          <a:prstGeom prst="rect">
            <a:avLst/>
          </a:prstGeom>
        </p:spPr>
      </p:pic>
      <p:sp>
        <p:nvSpPr>
          <p:cNvPr id="3" name="Content Placeholder 2"/>
          <p:cNvSpPr>
            <a:spLocks noGrp="1"/>
          </p:cNvSpPr>
          <p:nvPr>
            <p:ph idx="1"/>
          </p:nvPr>
        </p:nvSpPr>
        <p:spPr>
          <a:xfrm>
            <a:off x="390364" y="1470484"/>
            <a:ext cx="8363272" cy="4853136"/>
          </a:xfrm>
        </p:spPr>
        <p:txBody>
          <a:bodyPr>
            <a:normAutofit lnSpcReduction="10000"/>
          </a:bodyPr>
          <a:lstStyle/>
          <a:p>
            <a:pPr algn="r"/>
            <a:endParaRPr lang="en-US" sz="3600" b="1" dirty="0" smtClean="0">
              <a:solidFill>
                <a:srgbClr val="FFFF00"/>
              </a:solidFill>
            </a:endParaRPr>
          </a:p>
          <a:p>
            <a:pPr algn="r"/>
            <a:r>
              <a:rPr lang="en-US" sz="4000" b="1" dirty="0" smtClean="0">
                <a:solidFill>
                  <a:schemeClr val="bg1"/>
                </a:solidFill>
              </a:rPr>
              <a:t>Understand</a:t>
            </a:r>
          </a:p>
          <a:p>
            <a:pPr algn="r"/>
            <a:r>
              <a:rPr lang="en-US" sz="4000" b="1" dirty="0" smtClean="0">
                <a:solidFill>
                  <a:schemeClr val="bg1"/>
                </a:solidFill>
              </a:rPr>
              <a:t>Select</a:t>
            </a:r>
          </a:p>
          <a:p>
            <a:pPr algn="r"/>
            <a:r>
              <a:rPr lang="en-US" sz="4000" b="1" dirty="0" smtClean="0">
                <a:solidFill>
                  <a:schemeClr val="bg1"/>
                </a:solidFill>
              </a:rPr>
              <a:t>Ask</a:t>
            </a:r>
          </a:p>
          <a:p>
            <a:pPr algn="r"/>
            <a:r>
              <a:rPr lang="en-US" sz="4000" b="1" dirty="0" smtClean="0">
                <a:solidFill>
                  <a:schemeClr val="bg1"/>
                </a:solidFill>
              </a:rPr>
              <a:t>Teach</a:t>
            </a:r>
          </a:p>
          <a:p>
            <a:pPr algn="r"/>
            <a:r>
              <a:rPr lang="en-US" sz="4000" b="1" dirty="0" smtClean="0">
                <a:solidFill>
                  <a:schemeClr val="bg1"/>
                </a:solidFill>
              </a:rPr>
              <a:t>Preserve</a:t>
            </a:r>
          </a:p>
          <a:p>
            <a:pPr marL="0" indent="0" algn="r">
              <a:buNone/>
            </a:pPr>
            <a:r>
              <a:rPr lang="en-US" sz="4000" b="1" dirty="0" smtClean="0">
                <a:solidFill>
                  <a:srgbClr val="FFFF00"/>
                </a:solidFill>
              </a:rPr>
              <a:t> </a:t>
            </a:r>
          </a:p>
          <a:p>
            <a:pPr marL="0" indent="0" algn="r">
              <a:buNone/>
            </a:pPr>
            <a:endParaRPr lang="en-CA" sz="3600" b="1" dirty="0">
              <a:solidFill>
                <a:srgbClr val="FFFF00"/>
              </a:solidFill>
            </a:endParaRPr>
          </a:p>
        </p:txBody>
      </p:sp>
    </p:spTree>
    <p:extLst>
      <p:ext uri="{BB962C8B-B14F-4D97-AF65-F5344CB8AC3E}">
        <p14:creationId xmlns:p14="http://schemas.microsoft.com/office/powerpoint/2010/main" val="1671309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116632"/>
            <a:ext cx="8229600" cy="940966"/>
          </a:xfrm>
        </p:spPr>
        <p:txBody>
          <a:bodyPr/>
          <a:lstStyle/>
          <a:p>
            <a:r>
              <a:rPr lang="en-US" b="1" dirty="0" smtClean="0">
                <a:solidFill>
                  <a:srgbClr val="800000"/>
                </a:solidFill>
              </a:rPr>
              <a:t>Rights</a:t>
            </a:r>
            <a:endParaRPr lang="en-CA" b="1" dirty="0">
              <a:solidFill>
                <a:srgbClr val="8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980728"/>
            <a:ext cx="8928992" cy="5616624"/>
          </a:xfrm>
          <a:prstGeom prst="rect">
            <a:avLst/>
          </a:prstGeom>
        </p:spPr>
      </p:pic>
      <p:sp>
        <p:nvSpPr>
          <p:cNvPr id="3" name="Content Placeholder 2"/>
          <p:cNvSpPr>
            <a:spLocks noGrp="1"/>
          </p:cNvSpPr>
          <p:nvPr>
            <p:ph idx="1"/>
          </p:nvPr>
        </p:nvSpPr>
        <p:spPr>
          <a:xfrm>
            <a:off x="457200" y="1600200"/>
            <a:ext cx="8507288" cy="5069160"/>
          </a:xfrm>
        </p:spPr>
        <p:txBody>
          <a:bodyPr>
            <a:normAutofit fontScale="92500" lnSpcReduction="20000"/>
          </a:bodyPr>
          <a:lstStyle/>
          <a:p>
            <a:endParaRPr lang="en-US" b="1" dirty="0" smtClean="0"/>
          </a:p>
          <a:p>
            <a:endParaRPr lang="en-US" b="1" dirty="0"/>
          </a:p>
          <a:p>
            <a:endParaRPr lang="en-US" b="1" dirty="0" smtClean="0"/>
          </a:p>
          <a:p>
            <a:endParaRPr lang="en-US" b="1" dirty="0"/>
          </a:p>
          <a:p>
            <a:endParaRPr lang="en-US" b="1" dirty="0" smtClean="0"/>
          </a:p>
          <a:p>
            <a:endParaRPr lang="en-US" b="1" dirty="0"/>
          </a:p>
          <a:p>
            <a:pPr algn="r"/>
            <a:endParaRPr lang="en-US" b="1" dirty="0" smtClean="0"/>
          </a:p>
          <a:p>
            <a:pPr algn="r"/>
            <a:r>
              <a:rPr lang="en-US" sz="4300" b="1" dirty="0" smtClean="0">
                <a:solidFill>
                  <a:srgbClr val="FFC000"/>
                </a:solidFill>
              </a:rPr>
              <a:t>To Refuse </a:t>
            </a:r>
            <a:r>
              <a:rPr lang="en-US" sz="4300" b="1" dirty="0">
                <a:solidFill>
                  <a:srgbClr val="FFC000"/>
                </a:solidFill>
              </a:rPr>
              <a:t>T</a:t>
            </a:r>
            <a:r>
              <a:rPr lang="en-US" sz="4300" b="1" dirty="0" smtClean="0">
                <a:solidFill>
                  <a:srgbClr val="FFC000"/>
                </a:solidFill>
              </a:rPr>
              <a:t>reatments</a:t>
            </a:r>
          </a:p>
          <a:p>
            <a:pPr algn="r"/>
            <a:r>
              <a:rPr lang="en-US" sz="4300" b="1" dirty="0" smtClean="0">
                <a:solidFill>
                  <a:srgbClr val="FFC000"/>
                </a:solidFill>
              </a:rPr>
              <a:t>Educated Choices</a:t>
            </a:r>
          </a:p>
          <a:p>
            <a:pPr algn="r"/>
            <a:r>
              <a:rPr lang="en-US" sz="4300" b="1" dirty="0">
                <a:solidFill>
                  <a:srgbClr val="FFC000"/>
                </a:solidFill>
              </a:rPr>
              <a:t>C</a:t>
            </a:r>
            <a:r>
              <a:rPr lang="en-US" sz="4300" b="1" dirty="0" smtClean="0">
                <a:solidFill>
                  <a:srgbClr val="FFC000"/>
                </a:solidFill>
              </a:rPr>
              <a:t>larification</a:t>
            </a:r>
            <a:endParaRPr lang="en-CA" sz="4300" b="1" dirty="0">
              <a:solidFill>
                <a:srgbClr val="FFC000"/>
              </a:solidFill>
            </a:endParaRPr>
          </a:p>
        </p:txBody>
      </p:sp>
    </p:spTree>
    <p:extLst>
      <p:ext uri="{BB962C8B-B14F-4D97-AF65-F5344CB8AC3E}">
        <p14:creationId xmlns:p14="http://schemas.microsoft.com/office/powerpoint/2010/main" val="1830320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C00000"/>
      </a:dk2>
      <a:lt2>
        <a:srgbClr val="FFC000"/>
      </a:lt2>
      <a:accent1>
        <a:srgbClr val="FFCC00"/>
      </a:accent1>
      <a:accent2>
        <a:srgbClr val="FF0000"/>
      </a:accent2>
      <a:accent3>
        <a:srgbClr val="080808"/>
      </a:accent3>
      <a:accent4>
        <a:srgbClr val="FFC000"/>
      </a:accent4>
      <a:accent5>
        <a:srgbClr val="000000"/>
      </a:accent5>
      <a:accent6>
        <a:srgbClr val="990000"/>
      </a:accent6>
      <a:hlink>
        <a:srgbClr val="8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1088</TotalTime>
  <Words>424</Words>
  <Application>Microsoft Office PowerPoint</Application>
  <PresentationFormat>On-screen Show (4:3)</PresentationFormat>
  <Paragraphs>85</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Advance Care Planning</vt:lpstr>
      <vt:lpstr>Advance Care Planning Is Not:</vt:lpstr>
      <vt:lpstr>What is advance care planning?</vt:lpstr>
      <vt:lpstr>What is a Substitute Decision Maker?</vt:lpstr>
      <vt:lpstr>Hierarchy</vt:lpstr>
      <vt:lpstr>Why advance care plan?</vt:lpstr>
      <vt:lpstr>Benefits of advance care planning</vt:lpstr>
      <vt:lpstr>Next Steps</vt:lpstr>
      <vt:lpstr>Rights</vt:lpstr>
      <vt:lpstr>Remember</vt:lpstr>
      <vt:lpstr>PowerPoint Presentation</vt:lpstr>
      <vt:lpstr>References</vt:lpstr>
      <vt:lpstr>Acknowledgements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Care Planning</dc:title>
  <dc:creator>user</dc:creator>
  <cp:lastModifiedBy>Holly</cp:lastModifiedBy>
  <cp:revision>73</cp:revision>
  <cp:lastPrinted>2014-10-31T16:58:10Z</cp:lastPrinted>
  <dcterms:created xsi:type="dcterms:W3CDTF">2014-10-14T15:32:02Z</dcterms:created>
  <dcterms:modified xsi:type="dcterms:W3CDTF">2016-01-14T15:51:15Z</dcterms:modified>
</cp:coreProperties>
</file>